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64" r:id="rId8"/>
    <p:sldId id="259" r:id="rId9"/>
    <p:sldId id="265" r:id="rId10"/>
    <p:sldId id="260" r:id="rId11"/>
    <p:sldId id="261" r:id="rId12"/>
    <p:sldId id="262" r:id="rId13"/>
    <p:sldId id="263" r:id="rId14"/>
    <p:sldId id="266" r:id="rId15"/>
    <p:sldId id="270" r:id="rId16"/>
    <p:sldId id="267" r:id="rId17"/>
    <p:sldId id="268" r:id="rId18"/>
    <p:sldId id="269" r:id="rId19"/>
  </p:sldIdLst>
  <p:sldSz cx="12192000" cy="6858000"/>
  <p:notesSz cx="67246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ghes, Tim" initials="BT" lastIdx="1" clrIdx="0">
    <p:extLst>
      <p:ext uri="{19B8F6BF-5375-455C-9EA6-DF929625EA0E}">
        <p15:presenceInfo xmlns:p15="http://schemas.microsoft.com/office/powerpoint/2012/main" userId="S-1-5-21-941639806-1573944526-845678086-1081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A7D294-77D3-4F0B-BDFC-3BAFE9AC8A9E}" v="58" dt="2020-06-01T20:45:21.3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94345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wlep-my.sharepoint.com/personal/tim_burghes_swlep_co_uk/Documents/New%20folder%20(3)/Growth%20Hub%20Governance%20Group%20Dashboard%20Master%20(version%201).xls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wlep-my.sharepoint.com/personal/tim_burghes_swlep_co_uk/Documents/New%20folder%20(3)/Growth%20Hub%20Governance%20Group%20Dashboard%20Master%20(version%201).xls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wlep-my.sharepoint.com/personal/tim_burghes_swlep_co_uk/Documents/New%20folder%20(3)/Growth%20Hub%20Governance%20Group%20Dashboard%20Master%20(version%201).xlsb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wlep-my.sharepoint.com/personal/tim_burghes_swlep_co_uk/Documents/New%20folder%20(3)/Growth%20Hub%20Governance%20Group%20Dashboard%20Master%20(version%201).xlsb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wlep-my.sharepoint.com/personal/tim_burghes_swlep_co_uk/Documents/New%20folder%20(3)/Growth%20Hub%20Governance%20Group%20Dashboard%20Master%20(version%201).xlsb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swlep-my.sharepoint.com/personal/tim_burghes_swlep_co_uk/Documents/New%20folder%20(3)/Growth%20Hub%20Governance%20Group%20Dashboard%20Master%20(version%201).xlsb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wlep-my.sharepoint.com/personal/tim_burghes_swlep_co_uk/Documents/New%20folder%20(3)/Growth%20Hub%20Governance%20Group%20Dashboard%20Master%20(version%201).xlsb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m%20Burghes\Downloads\hubspot-crm-exports-custom-companies-and-activities-2020-05-19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Website Traffic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Sheet1!$A$4:$A$35</c:f>
              <c:numCache>
                <c:formatCode>mmm\-yy</c:formatCode>
                <c:ptCount val="32"/>
                <c:pt idx="0">
                  <c:v>43009</c:v>
                </c:pt>
                <c:pt idx="1">
                  <c:v>43040</c:v>
                </c:pt>
                <c:pt idx="2">
                  <c:v>43070</c:v>
                </c:pt>
                <c:pt idx="3">
                  <c:v>43101</c:v>
                </c:pt>
                <c:pt idx="4">
                  <c:v>43132</c:v>
                </c:pt>
                <c:pt idx="5">
                  <c:v>43160</c:v>
                </c:pt>
                <c:pt idx="6">
                  <c:v>43191</c:v>
                </c:pt>
                <c:pt idx="7">
                  <c:v>43221</c:v>
                </c:pt>
                <c:pt idx="8">
                  <c:v>43252</c:v>
                </c:pt>
                <c:pt idx="9">
                  <c:v>43282</c:v>
                </c:pt>
                <c:pt idx="10">
                  <c:v>43313</c:v>
                </c:pt>
                <c:pt idx="11">
                  <c:v>43344</c:v>
                </c:pt>
                <c:pt idx="12">
                  <c:v>43374</c:v>
                </c:pt>
                <c:pt idx="13">
                  <c:v>43405</c:v>
                </c:pt>
                <c:pt idx="14">
                  <c:v>43435</c:v>
                </c:pt>
                <c:pt idx="15">
                  <c:v>43466</c:v>
                </c:pt>
                <c:pt idx="16">
                  <c:v>43497</c:v>
                </c:pt>
                <c:pt idx="17">
                  <c:v>43525</c:v>
                </c:pt>
                <c:pt idx="18">
                  <c:v>43556</c:v>
                </c:pt>
                <c:pt idx="19">
                  <c:v>43586</c:v>
                </c:pt>
                <c:pt idx="20">
                  <c:v>43617</c:v>
                </c:pt>
                <c:pt idx="21">
                  <c:v>43647</c:v>
                </c:pt>
                <c:pt idx="22">
                  <c:v>43678</c:v>
                </c:pt>
                <c:pt idx="23">
                  <c:v>43709</c:v>
                </c:pt>
                <c:pt idx="24">
                  <c:v>43739</c:v>
                </c:pt>
                <c:pt idx="25">
                  <c:v>43770</c:v>
                </c:pt>
                <c:pt idx="26">
                  <c:v>43800</c:v>
                </c:pt>
                <c:pt idx="27">
                  <c:v>43831</c:v>
                </c:pt>
                <c:pt idx="28">
                  <c:v>43862</c:v>
                </c:pt>
                <c:pt idx="29">
                  <c:v>43891</c:v>
                </c:pt>
                <c:pt idx="30">
                  <c:v>43922</c:v>
                </c:pt>
                <c:pt idx="31">
                  <c:v>43952</c:v>
                </c:pt>
              </c:numCache>
            </c:numRef>
          </c:cat>
          <c:val>
            <c:numRef>
              <c:f>Sheet1!$B$4:$B$35</c:f>
              <c:numCache>
                <c:formatCode>General</c:formatCode>
                <c:ptCount val="32"/>
                <c:pt idx="0">
                  <c:v>1090</c:v>
                </c:pt>
                <c:pt idx="1">
                  <c:v>1128</c:v>
                </c:pt>
                <c:pt idx="2">
                  <c:v>629</c:v>
                </c:pt>
                <c:pt idx="3">
                  <c:v>1337</c:v>
                </c:pt>
                <c:pt idx="4">
                  <c:v>1832</c:v>
                </c:pt>
                <c:pt idx="5">
                  <c:v>1915</c:v>
                </c:pt>
                <c:pt idx="6">
                  <c:v>1979</c:v>
                </c:pt>
                <c:pt idx="7">
                  <c:v>1349</c:v>
                </c:pt>
                <c:pt idx="8">
                  <c:v>1578</c:v>
                </c:pt>
                <c:pt idx="9">
                  <c:v>1518</c:v>
                </c:pt>
                <c:pt idx="10">
                  <c:v>1931</c:v>
                </c:pt>
                <c:pt idx="11">
                  <c:v>1280</c:v>
                </c:pt>
                <c:pt idx="12">
                  <c:v>1486</c:v>
                </c:pt>
                <c:pt idx="13">
                  <c:v>1461</c:v>
                </c:pt>
                <c:pt idx="14">
                  <c:v>764</c:v>
                </c:pt>
                <c:pt idx="15">
                  <c:v>1632</c:v>
                </c:pt>
                <c:pt idx="16">
                  <c:v>2314</c:v>
                </c:pt>
                <c:pt idx="17">
                  <c:v>2645</c:v>
                </c:pt>
                <c:pt idx="18">
                  <c:v>2484</c:v>
                </c:pt>
                <c:pt idx="19">
                  <c:v>2503</c:v>
                </c:pt>
                <c:pt idx="20">
                  <c:v>2487</c:v>
                </c:pt>
                <c:pt idx="21">
                  <c:v>2366</c:v>
                </c:pt>
                <c:pt idx="22">
                  <c:v>1480</c:v>
                </c:pt>
                <c:pt idx="23">
                  <c:v>2882</c:v>
                </c:pt>
                <c:pt idx="24">
                  <c:v>3701</c:v>
                </c:pt>
                <c:pt idx="25">
                  <c:v>3479</c:v>
                </c:pt>
                <c:pt idx="26">
                  <c:v>2253</c:v>
                </c:pt>
                <c:pt idx="27">
                  <c:v>2341</c:v>
                </c:pt>
                <c:pt idx="28">
                  <c:v>2586</c:v>
                </c:pt>
                <c:pt idx="29">
                  <c:v>6584</c:v>
                </c:pt>
                <c:pt idx="30">
                  <c:v>5567</c:v>
                </c:pt>
                <c:pt idx="31">
                  <c:v>3531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6F-4B18-A97A-2A44EF3B06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6733343"/>
        <c:axId val="1200879343"/>
      </c:barChart>
      <c:dateAx>
        <c:axId val="1546733343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0879343"/>
        <c:crosses val="autoZero"/>
        <c:auto val="1"/>
        <c:lblOffset val="100"/>
        <c:baseTimeUnit val="months"/>
      </c:dateAx>
      <c:valAx>
        <c:axId val="1200879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6733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51134315502933E-2"/>
          <c:y val="0.14531598513011154"/>
          <c:w val="0.86860463508908115"/>
          <c:h val="0.712794251090360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Sheet1!$E$3</c:f>
              <c:strCache>
                <c:ptCount val="1"/>
                <c:pt idx="0">
                  <c:v>Page views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Sheet1!$A$4:$A$35</c:f>
              <c:numCache>
                <c:formatCode>mmm\-yy</c:formatCode>
                <c:ptCount val="32"/>
                <c:pt idx="0">
                  <c:v>43009</c:v>
                </c:pt>
                <c:pt idx="1">
                  <c:v>43040</c:v>
                </c:pt>
                <c:pt idx="2">
                  <c:v>43070</c:v>
                </c:pt>
                <c:pt idx="3">
                  <c:v>43101</c:v>
                </c:pt>
                <c:pt idx="4">
                  <c:v>43132</c:v>
                </c:pt>
                <c:pt idx="5">
                  <c:v>43160</c:v>
                </c:pt>
                <c:pt idx="6">
                  <c:v>43191</c:v>
                </c:pt>
                <c:pt idx="7">
                  <c:v>43221</c:v>
                </c:pt>
                <c:pt idx="8">
                  <c:v>43252</c:v>
                </c:pt>
                <c:pt idx="9">
                  <c:v>43282</c:v>
                </c:pt>
                <c:pt idx="10">
                  <c:v>43313</c:v>
                </c:pt>
                <c:pt idx="11">
                  <c:v>43344</c:v>
                </c:pt>
                <c:pt idx="12">
                  <c:v>43374</c:v>
                </c:pt>
                <c:pt idx="13">
                  <c:v>43405</c:v>
                </c:pt>
                <c:pt idx="14">
                  <c:v>43435</c:v>
                </c:pt>
                <c:pt idx="15">
                  <c:v>43466</c:v>
                </c:pt>
                <c:pt idx="16">
                  <c:v>43497</c:v>
                </c:pt>
                <c:pt idx="17">
                  <c:v>43525</c:v>
                </c:pt>
                <c:pt idx="18">
                  <c:v>43556</c:v>
                </c:pt>
                <c:pt idx="19">
                  <c:v>43586</c:v>
                </c:pt>
                <c:pt idx="20">
                  <c:v>43617</c:v>
                </c:pt>
                <c:pt idx="21">
                  <c:v>43647</c:v>
                </c:pt>
                <c:pt idx="22">
                  <c:v>43678</c:v>
                </c:pt>
                <c:pt idx="23">
                  <c:v>43709</c:v>
                </c:pt>
                <c:pt idx="24">
                  <c:v>43739</c:v>
                </c:pt>
                <c:pt idx="25">
                  <c:v>43770</c:v>
                </c:pt>
                <c:pt idx="26">
                  <c:v>43800</c:v>
                </c:pt>
                <c:pt idx="27">
                  <c:v>43831</c:v>
                </c:pt>
                <c:pt idx="28">
                  <c:v>43862</c:v>
                </c:pt>
                <c:pt idx="29">
                  <c:v>43891</c:v>
                </c:pt>
                <c:pt idx="30">
                  <c:v>43922</c:v>
                </c:pt>
                <c:pt idx="31">
                  <c:v>43952</c:v>
                </c:pt>
              </c:numCache>
            </c:numRef>
          </c:cat>
          <c:val>
            <c:numRef>
              <c:f>Sheet1!$E$4:$E$35</c:f>
              <c:numCache>
                <c:formatCode>General</c:formatCode>
                <c:ptCount val="32"/>
                <c:pt idx="0">
                  <c:v>5330</c:v>
                </c:pt>
                <c:pt idx="1">
                  <c:v>6842</c:v>
                </c:pt>
                <c:pt idx="2">
                  <c:v>2874</c:v>
                </c:pt>
                <c:pt idx="3">
                  <c:v>6001</c:v>
                </c:pt>
                <c:pt idx="4">
                  <c:v>11994</c:v>
                </c:pt>
                <c:pt idx="5">
                  <c:v>7744</c:v>
                </c:pt>
                <c:pt idx="6">
                  <c:v>6905</c:v>
                </c:pt>
                <c:pt idx="7">
                  <c:v>4245</c:v>
                </c:pt>
                <c:pt idx="8">
                  <c:v>4217</c:v>
                </c:pt>
                <c:pt idx="9">
                  <c:v>5034</c:v>
                </c:pt>
                <c:pt idx="10">
                  <c:v>4704</c:v>
                </c:pt>
                <c:pt idx="11">
                  <c:v>3440</c:v>
                </c:pt>
                <c:pt idx="12">
                  <c:v>6354</c:v>
                </c:pt>
                <c:pt idx="13">
                  <c:v>5397</c:v>
                </c:pt>
                <c:pt idx="14">
                  <c:v>3132</c:v>
                </c:pt>
                <c:pt idx="15">
                  <c:v>5673</c:v>
                </c:pt>
                <c:pt idx="16">
                  <c:v>6624</c:v>
                </c:pt>
                <c:pt idx="17">
                  <c:v>6512</c:v>
                </c:pt>
                <c:pt idx="18">
                  <c:v>7123</c:v>
                </c:pt>
                <c:pt idx="19">
                  <c:v>5232</c:v>
                </c:pt>
                <c:pt idx="20">
                  <c:v>5615</c:v>
                </c:pt>
                <c:pt idx="21">
                  <c:v>5670</c:v>
                </c:pt>
                <c:pt idx="22">
                  <c:v>3606</c:v>
                </c:pt>
                <c:pt idx="23">
                  <c:v>5807</c:v>
                </c:pt>
                <c:pt idx="24">
                  <c:v>6975</c:v>
                </c:pt>
                <c:pt idx="25">
                  <c:v>6639</c:v>
                </c:pt>
                <c:pt idx="26">
                  <c:v>4386</c:v>
                </c:pt>
                <c:pt idx="27">
                  <c:v>5481</c:v>
                </c:pt>
                <c:pt idx="28">
                  <c:v>6092</c:v>
                </c:pt>
                <c:pt idx="29">
                  <c:v>16820</c:v>
                </c:pt>
                <c:pt idx="30">
                  <c:v>12546</c:v>
                </c:pt>
                <c:pt idx="31">
                  <c:v>7639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1F-43C5-8142-1DE5E4F132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0725176"/>
        <c:axId val="580719928"/>
      </c:barChart>
      <c:dateAx>
        <c:axId val="5807251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719928"/>
        <c:crosses val="autoZero"/>
        <c:auto val="1"/>
        <c:lblOffset val="100"/>
        <c:baseTimeUnit val="months"/>
      </c:dateAx>
      <c:valAx>
        <c:axId val="580719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725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Sheet3!$A$3:$A$26</c:f>
              <c:numCache>
                <c:formatCode>mmm\-yy</c:formatCode>
                <c:ptCount val="24"/>
                <c:pt idx="0">
                  <c:v>43952</c:v>
                </c:pt>
                <c:pt idx="1">
                  <c:v>43922</c:v>
                </c:pt>
                <c:pt idx="2">
                  <c:v>43891</c:v>
                </c:pt>
                <c:pt idx="3">
                  <c:v>43862</c:v>
                </c:pt>
                <c:pt idx="4">
                  <c:v>43831</c:v>
                </c:pt>
                <c:pt idx="5">
                  <c:v>43800</c:v>
                </c:pt>
                <c:pt idx="6">
                  <c:v>43770</c:v>
                </c:pt>
                <c:pt idx="7">
                  <c:v>43739</c:v>
                </c:pt>
                <c:pt idx="8">
                  <c:v>43709</c:v>
                </c:pt>
                <c:pt idx="9">
                  <c:v>43678</c:v>
                </c:pt>
                <c:pt idx="10">
                  <c:v>43647</c:v>
                </c:pt>
                <c:pt idx="11">
                  <c:v>43617</c:v>
                </c:pt>
                <c:pt idx="12">
                  <c:v>43586</c:v>
                </c:pt>
                <c:pt idx="13">
                  <c:v>43556</c:v>
                </c:pt>
                <c:pt idx="14">
                  <c:v>43525</c:v>
                </c:pt>
                <c:pt idx="15">
                  <c:v>43497</c:v>
                </c:pt>
                <c:pt idx="16">
                  <c:v>43466</c:v>
                </c:pt>
                <c:pt idx="17">
                  <c:v>43435</c:v>
                </c:pt>
                <c:pt idx="18">
                  <c:v>43405</c:v>
                </c:pt>
                <c:pt idx="19">
                  <c:v>43374</c:v>
                </c:pt>
                <c:pt idx="20">
                  <c:v>43344</c:v>
                </c:pt>
                <c:pt idx="21">
                  <c:v>43313</c:v>
                </c:pt>
                <c:pt idx="22">
                  <c:v>43282</c:v>
                </c:pt>
                <c:pt idx="23">
                  <c:v>43252</c:v>
                </c:pt>
              </c:numCache>
            </c:numRef>
          </c:cat>
          <c:val>
            <c:numRef>
              <c:f>Sheet3!$B$3:$B$26</c:f>
              <c:numCache>
                <c:formatCode>General</c:formatCode>
                <c:ptCount val="24"/>
                <c:pt idx="0">
                  <c:v>1890</c:v>
                </c:pt>
                <c:pt idx="1">
                  <c:v>1815</c:v>
                </c:pt>
                <c:pt idx="2">
                  <c:v>1586</c:v>
                </c:pt>
                <c:pt idx="3">
                  <c:v>1310</c:v>
                </c:pt>
                <c:pt idx="4">
                  <c:v>1245</c:v>
                </c:pt>
                <c:pt idx="5">
                  <c:v>1200</c:v>
                </c:pt>
                <c:pt idx="6">
                  <c:v>1182</c:v>
                </c:pt>
                <c:pt idx="7">
                  <c:v>1158</c:v>
                </c:pt>
                <c:pt idx="8">
                  <c:v>1136</c:v>
                </c:pt>
                <c:pt idx="9">
                  <c:v>1097</c:v>
                </c:pt>
                <c:pt idx="10">
                  <c:v>1064</c:v>
                </c:pt>
                <c:pt idx="11">
                  <c:v>1018</c:v>
                </c:pt>
                <c:pt idx="12">
                  <c:v>958</c:v>
                </c:pt>
                <c:pt idx="13">
                  <c:v>897</c:v>
                </c:pt>
                <c:pt idx="14">
                  <c:v>829</c:v>
                </c:pt>
                <c:pt idx="15">
                  <c:v>772</c:v>
                </c:pt>
                <c:pt idx="16">
                  <c:v>728</c:v>
                </c:pt>
                <c:pt idx="17">
                  <c:v>679</c:v>
                </c:pt>
                <c:pt idx="18">
                  <c:v>629</c:v>
                </c:pt>
                <c:pt idx="19">
                  <c:v>578</c:v>
                </c:pt>
                <c:pt idx="20">
                  <c:v>523</c:v>
                </c:pt>
                <c:pt idx="21">
                  <c:v>475</c:v>
                </c:pt>
                <c:pt idx="22">
                  <c:v>436</c:v>
                </c:pt>
                <c:pt idx="23">
                  <c:v>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61-46F6-9AB7-BD871403F7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3366736"/>
        <c:axId val="593367064"/>
      </c:barChart>
      <c:lineChart>
        <c:grouping val="standard"/>
        <c:varyColors val="0"/>
        <c:ser>
          <c:idx val="1"/>
          <c:order val="1"/>
          <c:tx>
            <c:strRef>
              <c:f>Sheet3!$C$2</c:f>
              <c:strCache>
                <c:ptCount val="1"/>
                <c:pt idx="0">
                  <c:v>Joined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Sheet3!$A$3:$A$26</c:f>
              <c:numCache>
                <c:formatCode>mmm\-yy</c:formatCode>
                <c:ptCount val="24"/>
                <c:pt idx="0">
                  <c:v>43952</c:v>
                </c:pt>
                <c:pt idx="1">
                  <c:v>43922</c:v>
                </c:pt>
                <c:pt idx="2">
                  <c:v>43891</c:v>
                </c:pt>
                <c:pt idx="3">
                  <c:v>43862</c:v>
                </c:pt>
                <c:pt idx="4">
                  <c:v>43831</c:v>
                </c:pt>
                <c:pt idx="5">
                  <c:v>43800</c:v>
                </c:pt>
                <c:pt idx="6">
                  <c:v>43770</c:v>
                </c:pt>
                <c:pt idx="7">
                  <c:v>43739</c:v>
                </c:pt>
                <c:pt idx="8">
                  <c:v>43709</c:v>
                </c:pt>
                <c:pt idx="9">
                  <c:v>43678</c:v>
                </c:pt>
                <c:pt idx="10">
                  <c:v>43647</c:v>
                </c:pt>
                <c:pt idx="11">
                  <c:v>43617</c:v>
                </c:pt>
                <c:pt idx="12">
                  <c:v>43586</c:v>
                </c:pt>
                <c:pt idx="13">
                  <c:v>43556</c:v>
                </c:pt>
                <c:pt idx="14">
                  <c:v>43525</c:v>
                </c:pt>
                <c:pt idx="15">
                  <c:v>43497</c:v>
                </c:pt>
                <c:pt idx="16">
                  <c:v>43466</c:v>
                </c:pt>
                <c:pt idx="17">
                  <c:v>43435</c:v>
                </c:pt>
                <c:pt idx="18">
                  <c:v>43405</c:v>
                </c:pt>
                <c:pt idx="19">
                  <c:v>43374</c:v>
                </c:pt>
                <c:pt idx="20">
                  <c:v>43344</c:v>
                </c:pt>
                <c:pt idx="21">
                  <c:v>43313</c:v>
                </c:pt>
                <c:pt idx="22">
                  <c:v>43282</c:v>
                </c:pt>
                <c:pt idx="23">
                  <c:v>43252</c:v>
                </c:pt>
              </c:numCache>
            </c:numRef>
          </c:cat>
          <c:val>
            <c:numRef>
              <c:f>Sheet3!$C$3:$C$26</c:f>
              <c:numCache>
                <c:formatCode>General</c:formatCode>
                <c:ptCount val="24"/>
                <c:pt idx="0">
                  <c:v>75</c:v>
                </c:pt>
                <c:pt idx="1">
                  <c:v>229</c:v>
                </c:pt>
                <c:pt idx="2">
                  <c:v>276</c:v>
                </c:pt>
                <c:pt idx="3">
                  <c:v>65</c:v>
                </c:pt>
                <c:pt idx="4">
                  <c:v>45</c:v>
                </c:pt>
                <c:pt idx="5">
                  <c:v>18</c:v>
                </c:pt>
                <c:pt idx="6">
                  <c:v>24</c:v>
                </c:pt>
                <c:pt idx="7">
                  <c:v>22</c:v>
                </c:pt>
                <c:pt idx="8">
                  <c:v>39</c:v>
                </c:pt>
                <c:pt idx="9">
                  <c:v>33</c:v>
                </c:pt>
                <c:pt idx="10">
                  <c:v>46</c:v>
                </c:pt>
                <c:pt idx="11">
                  <c:v>60</c:v>
                </c:pt>
                <c:pt idx="12">
                  <c:v>61</c:v>
                </c:pt>
                <c:pt idx="13">
                  <c:v>68</c:v>
                </c:pt>
                <c:pt idx="14">
                  <c:v>57</c:v>
                </c:pt>
                <c:pt idx="15">
                  <c:v>44</c:v>
                </c:pt>
                <c:pt idx="16">
                  <c:v>49</c:v>
                </c:pt>
                <c:pt idx="17">
                  <c:v>50</c:v>
                </c:pt>
                <c:pt idx="18">
                  <c:v>51</c:v>
                </c:pt>
                <c:pt idx="19">
                  <c:v>55</c:v>
                </c:pt>
                <c:pt idx="20">
                  <c:v>48</c:v>
                </c:pt>
                <c:pt idx="21">
                  <c:v>39</c:v>
                </c:pt>
                <c:pt idx="22">
                  <c:v>37</c:v>
                </c:pt>
                <c:pt idx="23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61-46F6-9AB7-BD871403F7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1504088"/>
        <c:axId val="651508680"/>
      </c:lineChart>
      <c:dateAx>
        <c:axId val="5933667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367064"/>
        <c:crosses val="autoZero"/>
        <c:auto val="1"/>
        <c:lblOffset val="100"/>
        <c:baseTimeUnit val="months"/>
      </c:dateAx>
      <c:valAx>
        <c:axId val="593367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366736"/>
        <c:crosses val="autoZero"/>
        <c:crossBetween val="between"/>
      </c:valAx>
      <c:valAx>
        <c:axId val="65150868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504088"/>
        <c:crosses val="max"/>
        <c:crossBetween val="between"/>
      </c:valAx>
      <c:dateAx>
        <c:axId val="65150408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651508680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Downloads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Sheet5!$A$2:$A$19</c:f>
              <c:numCache>
                <c:formatCode>mmm\-yy</c:formatCode>
                <c:ptCount val="18"/>
                <c:pt idx="0">
                  <c:v>43435</c:v>
                </c:pt>
                <c:pt idx="1">
                  <c:v>43466</c:v>
                </c:pt>
                <c:pt idx="2">
                  <c:v>43497</c:v>
                </c:pt>
                <c:pt idx="3">
                  <c:v>43525</c:v>
                </c:pt>
                <c:pt idx="4">
                  <c:v>43556</c:v>
                </c:pt>
                <c:pt idx="5">
                  <c:v>43586</c:v>
                </c:pt>
                <c:pt idx="6">
                  <c:v>43617</c:v>
                </c:pt>
                <c:pt idx="7">
                  <c:v>43647</c:v>
                </c:pt>
                <c:pt idx="8">
                  <c:v>43678</c:v>
                </c:pt>
                <c:pt idx="9">
                  <c:v>43709</c:v>
                </c:pt>
                <c:pt idx="10">
                  <c:v>43739</c:v>
                </c:pt>
                <c:pt idx="11">
                  <c:v>43770</c:v>
                </c:pt>
                <c:pt idx="12">
                  <c:v>43800</c:v>
                </c:pt>
                <c:pt idx="13">
                  <c:v>43831</c:v>
                </c:pt>
                <c:pt idx="14">
                  <c:v>43862</c:v>
                </c:pt>
                <c:pt idx="15">
                  <c:v>43891</c:v>
                </c:pt>
                <c:pt idx="16">
                  <c:v>43922</c:v>
                </c:pt>
                <c:pt idx="17">
                  <c:v>43952</c:v>
                </c:pt>
              </c:numCache>
            </c:numRef>
          </c:cat>
          <c:val>
            <c:numRef>
              <c:f>Sheet5!$B$2:$B$19</c:f>
              <c:numCache>
                <c:formatCode>General</c:formatCode>
                <c:ptCount val="18"/>
                <c:pt idx="0">
                  <c:v>13</c:v>
                </c:pt>
                <c:pt idx="1">
                  <c:v>30</c:v>
                </c:pt>
                <c:pt idx="2">
                  <c:v>49</c:v>
                </c:pt>
                <c:pt idx="3">
                  <c:v>35</c:v>
                </c:pt>
                <c:pt idx="4">
                  <c:v>64</c:v>
                </c:pt>
                <c:pt idx="5">
                  <c:v>73</c:v>
                </c:pt>
                <c:pt idx="6">
                  <c:v>56</c:v>
                </c:pt>
                <c:pt idx="7">
                  <c:v>27</c:v>
                </c:pt>
                <c:pt idx="8">
                  <c:v>38</c:v>
                </c:pt>
                <c:pt idx="9">
                  <c:v>47</c:v>
                </c:pt>
                <c:pt idx="10">
                  <c:v>49</c:v>
                </c:pt>
                <c:pt idx="11">
                  <c:v>45</c:v>
                </c:pt>
                <c:pt idx="12">
                  <c:v>28</c:v>
                </c:pt>
                <c:pt idx="13">
                  <c:v>28</c:v>
                </c:pt>
                <c:pt idx="14">
                  <c:v>47</c:v>
                </c:pt>
                <c:pt idx="15">
                  <c:v>105</c:v>
                </c:pt>
                <c:pt idx="16">
                  <c:v>40</c:v>
                </c:pt>
                <c:pt idx="17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36-48A3-AD6C-9F1221C5B3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0708120"/>
        <c:axId val="580708448"/>
      </c:barChart>
      <c:dateAx>
        <c:axId val="5807081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708448"/>
        <c:crosses val="autoZero"/>
        <c:auto val="1"/>
        <c:lblOffset val="100"/>
        <c:baseTimeUnit val="months"/>
      </c:dateAx>
      <c:valAx>
        <c:axId val="58070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708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Tiwitter!$B$3</c:f>
              <c:strCache>
                <c:ptCount val="1"/>
                <c:pt idx="0">
                  <c:v>Impressions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Tiwitter!$A$4:$A$27</c:f>
              <c:numCache>
                <c:formatCode>mmm\-yy</c:formatCode>
                <c:ptCount val="24"/>
                <c:pt idx="0">
                  <c:v>43952</c:v>
                </c:pt>
                <c:pt idx="1">
                  <c:v>43922</c:v>
                </c:pt>
                <c:pt idx="2">
                  <c:v>43891</c:v>
                </c:pt>
                <c:pt idx="3">
                  <c:v>43862</c:v>
                </c:pt>
                <c:pt idx="4">
                  <c:v>43831</c:v>
                </c:pt>
                <c:pt idx="5">
                  <c:v>43800</c:v>
                </c:pt>
                <c:pt idx="6">
                  <c:v>43770</c:v>
                </c:pt>
                <c:pt idx="7">
                  <c:v>43739</c:v>
                </c:pt>
                <c:pt idx="8">
                  <c:v>43709</c:v>
                </c:pt>
                <c:pt idx="9">
                  <c:v>43678</c:v>
                </c:pt>
                <c:pt idx="10">
                  <c:v>43647</c:v>
                </c:pt>
                <c:pt idx="11">
                  <c:v>43617</c:v>
                </c:pt>
                <c:pt idx="12">
                  <c:v>43586</c:v>
                </c:pt>
                <c:pt idx="13">
                  <c:v>43556</c:v>
                </c:pt>
                <c:pt idx="14">
                  <c:v>43525</c:v>
                </c:pt>
                <c:pt idx="15">
                  <c:v>43497</c:v>
                </c:pt>
                <c:pt idx="16">
                  <c:v>43466</c:v>
                </c:pt>
                <c:pt idx="17">
                  <c:v>43435</c:v>
                </c:pt>
                <c:pt idx="18">
                  <c:v>43405</c:v>
                </c:pt>
                <c:pt idx="19">
                  <c:v>43374</c:v>
                </c:pt>
                <c:pt idx="20">
                  <c:v>43344</c:v>
                </c:pt>
                <c:pt idx="21">
                  <c:v>43313</c:v>
                </c:pt>
                <c:pt idx="22">
                  <c:v>43282</c:v>
                </c:pt>
                <c:pt idx="23">
                  <c:v>43252</c:v>
                </c:pt>
              </c:numCache>
            </c:numRef>
          </c:cat>
          <c:val>
            <c:numRef>
              <c:f>Tiwitter!$B$4:$B$27</c:f>
              <c:numCache>
                <c:formatCode>General</c:formatCode>
                <c:ptCount val="24"/>
                <c:pt idx="0">
                  <c:v>27700</c:v>
                </c:pt>
                <c:pt idx="1">
                  <c:v>39600</c:v>
                </c:pt>
                <c:pt idx="2">
                  <c:v>37900</c:v>
                </c:pt>
                <c:pt idx="3">
                  <c:v>20500</c:v>
                </c:pt>
                <c:pt idx="4">
                  <c:v>16300</c:v>
                </c:pt>
                <c:pt idx="5">
                  <c:v>12000</c:v>
                </c:pt>
                <c:pt idx="6">
                  <c:v>16800</c:v>
                </c:pt>
                <c:pt idx="7">
                  <c:v>18300</c:v>
                </c:pt>
                <c:pt idx="8">
                  <c:v>11700</c:v>
                </c:pt>
                <c:pt idx="9">
                  <c:v>12100</c:v>
                </c:pt>
                <c:pt idx="10">
                  <c:v>17900</c:v>
                </c:pt>
                <c:pt idx="11">
                  <c:v>15200</c:v>
                </c:pt>
                <c:pt idx="12">
                  <c:v>14000</c:v>
                </c:pt>
                <c:pt idx="13">
                  <c:v>24800</c:v>
                </c:pt>
                <c:pt idx="14">
                  <c:v>20400</c:v>
                </c:pt>
                <c:pt idx="15">
                  <c:v>20900</c:v>
                </c:pt>
                <c:pt idx="16">
                  <c:v>19300</c:v>
                </c:pt>
                <c:pt idx="17">
                  <c:v>16400</c:v>
                </c:pt>
                <c:pt idx="18">
                  <c:v>29700</c:v>
                </c:pt>
                <c:pt idx="19">
                  <c:v>22400</c:v>
                </c:pt>
                <c:pt idx="20">
                  <c:v>5900</c:v>
                </c:pt>
                <c:pt idx="21">
                  <c:v>6500</c:v>
                </c:pt>
                <c:pt idx="22">
                  <c:v>7900</c:v>
                </c:pt>
                <c:pt idx="23">
                  <c:v>5800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20-47BB-966B-7AA646220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9647064"/>
        <c:axId val="499647392"/>
      </c:barChart>
      <c:lineChart>
        <c:grouping val="standard"/>
        <c:varyColors val="0"/>
        <c:ser>
          <c:idx val="2"/>
          <c:order val="2"/>
          <c:tx>
            <c:strRef>
              <c:f>Tiwitter!$D$3</c:f>
              <c:strCache>
                <c:ptCount val="1"/>
                <c:pt idx="0">
                  <c:v>Engagements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Tiwitter!$A$4:$A$27</c:f>
              <c:numCache>
                <c:formatCode>mmm\-yy</c:formatCode>
                <c:ptCount val="24"/>
                <c:pt idx="0">
                  <c:v>43952</c:v>
                </c:pt>
                <c:pt idx="1">
                  <c:v>43922</c:v>
                </c:pt>
                <c:pt idx="2">
                  <c:v>43891</c:v>
                </c:pt>
                <c:pt idx="3">
                  <c:v>43862</c:v>
                </c:pt>
                <c:pt idx="4">
                  <c:v>43831</c:v>
                </c:pt>
                <c:pt idx="5">
                  <c:v>43800</c:v>
                </c:pt>
                <c:pt idx="6">
                  <c:v>43770</c:v>
                </c:pt>
                <c:pt idx="7">
                  <c:v>43739</c:v>
                </c:pt>
                <c:pt idx="8">
                  <c:v>43709</c:v>
                </c:pt>
                <c:pt idx="9">
                  <c:v>43678</c:v>
                </c:pt>
                <c:pt idx="10">
                  <c:v>43647</c:v>
                </c:pt>
                <c:pt idx="11">
                  <c:v>43617</c:v>
                </c:pt>
                <c:pt idx="12">
                  <c:v>43586</c:v>
                </c:pt>
                <c:pt idx="13">
                  <c:v>43556</c:v>
                </c:pt>
                <c:pt idx="14">
                  <c:v>43525</c:v>
                </c:pt>
                <c:pt idx="15">
                  <c:v>43497</c:v>
                </c:pt>
                <c:pt idx="16">
                  <c:v>43466</c:v>
                </c:pt>
                <c:pt idx="17">
                  <c:v>43435</c:v>
                </c:pt>
                <c:pt idx="18">
                  <c:v>43405</c:v>
                </c:pt>
                <c:pt idx="19">
                  <c:v>43374</c:v>
                </c:pt>
                <c:pt idx="20">
                  <c:v>43344</c:v>
                </c:pt>
                <c:pt idx="21">
                  <c:v>43313</c:v>
                </c:pt>
                <c:pt idx="22">
                  <c:v>43282</c:v>
                </c:pt>
                <c:pt idx="23">
                  <c:v>43252</c:v>
                </c:pt>
              </c:numCache>
            </c:numRef>
          </c:cat>
          <c:val>
            <c:numRef>
              <c:f>Tiwitter!$D$4:$D$27</c:f>
              <c:numCache>
                <c:formatCode>General</c:formatCode>
                <c:ptCount val="24"/>
                <c:pt idx="0">
                  <c:v>174</c:v>
                </c:pt>
                <c:pt idx="1">
                  <c:v>408</c:v>
                </c:pt>
                <c:pt idx="2">
                  <c:v>329</c:v>
                </c:pt>
                <c:pt idx="3">
                  <c:v>168</c:v>
                </c:pt>
                <c:pt idx="4">
                  <c:v>126</c:v>
                </c:pt>
                <c:pt idx="5">
                  <c:v>78</c:v>
                </c:pt>
                <c:pt idx="6">
                  <c:v>58</c:v>
                </c:pt>
                <c:pt idx="7">
                  <c:v>51</c:v>
                </c:pt>
                <c:pt idx="8">
                  <c:v>59</c:v>
                </c:pt>
                <c:pt idx="9">
                  <c:v>68</c:v>
                </c:pt>
                <c:pt idx="10">
                  <c:v>82</c:v>
                </c:pt>
                <c:pt idx="11">
                  <c:v>79</c:v>
                </c:pt>
                <c:pt idx="12">
                  <c:v>69</c:v>
                </c:pt>
                <c:pt idx="13">
                  <c:v>64</c:v>
                </c:pt>
                <c:pt idx="14" formatCode="0">
                  <c:v>183.6</c:v>
                </c:pt>
                <c:pt idx="15" formatCode="0">
                  <c:v>167.2</c:v>
                </c:pt>
                <c:pt idx="16" formatCode="0">
                  <c:v>96.5</c:v>
                </c:pt>
                <c:pt idx="17" formatCode="0">
                  <c:v>98.4</c:v>
                </c:pt>
                <c:pt idx="18" formatCode="0">
                  <c:v>297</c:v>
                </c:pt>
                <c:pt idx="19" formatCode="0">
                  <c:v>156.79999999999998</c:v>
                </c:pt>
                <c:pt idx="20" formatCode="0">
                  <c:v>64.900000000000006</c:v>
                </c:pt>
                <c:pt idx="21" formatCode="0">
                  <c:v>45.5</c:v>
                </c:pt>
                <c:pt idx="22" formatCode="0">
                  <c:v>39.5</c:v>
                </c:pt>
                <c:pt idx="23" formatCode="0">
                  <c:v>40.599999999999994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20-47BB-966B-7AA646220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2194808"/>
        <c:axId val="712193496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Tiwitter!$C$3</c15:sqref>
                        </c15:formulaRef>
                      </c:ext>
                    </c:extLst>
                    <c:strCache>
                      <c:ptCount val="1"/>
                      <c:pt idx="0">
                        <c:v>Engagement Rate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Tiwitter!$A$4:$A$27</c15:sqref>
                        </c15:formulaRef>
                      </c:ext>
                    </c:extLst>
                    <c:numCache>
                      <c:formatCode>mmm\-yy</c:formatCode>
                      <c:ptCount val="24"/>
                      <c:pt idx="0">
                        <c:v>43952</c:v>
                      </c:pt>
                      <c:pt idx="1">
                        <c:v>43922</c:v>
                      </c:pt>
                      <c:pt idx="2">
                        <c:v>43891</c:v>
                      </c:pt>
                      <c:pt idx="3">
                        <c:v>43862</c:v>
                      </c:pt>
                      <c:pt idx="4">
                        <c:v>43831</c:v>
                      </c:pt>
                      <c:pt idx="5">
                        <c:v>43800</c:v>
                      </c:pt>
                      <c:pt idx="6">
                        <c:v>43770</c:v>
                      </c:pt>
                      <c:pt idx="7">
                        <c:v>43739</c:v>
                      </c:pt>
                      <c:pt idx="8">
                        <c:v>43709</c:v>
                      </c:pt>
                      <c:pt idx="9">
                        <c:v>43678</c:v>
                      </c:pt>
                      <c:pt idx="10">
                        <c:v>43647</c:v>
                      </c:pt>
                      <c:pt idx="11">
                        <c:v>43617</c:v>
                      </c:pt>
                      <c:pt idx="12">
                        <c:v>43586</c:v>
                      </c:pt>
                      <c:pt idx="13">
                        <c:v>43556</c:v>
                      </c:pt>
                      <c:pt idx="14">
                        <c:v>43525</c:v>
                      </c:pt>
                      <c:pt idx="15">
                        <c:v>43497</c:v>
                      </c:pt>
                      <c:pt idx="16">
                        <c:v>43466</c:v>
                      </c:pt>
                      <c:pt idx="17">
                        <c:v>43435</c:v>
                      </c:pt>
                      <c:pt idx="18">
                        <c:v>43405</c:v>
                      </c:pt>
                      <c:pt idx="19">
                        <c:v>43374</c:v>
                      </c:pt>
                      <c:pt idx="20">
                        <c:v>43344</c:v>
                      </c:pt>
                      <c:pt idx="21">
                        <c:v>43313</c:v>
                      </c:pt>
                      <c:pt idx="22">
                        <c:v>43282</c:v>
                      </c:pt>
                      <c:pt idx="23">
                        <c:v>43252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Tiwitter!$C$4:$C$27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1</c:v>
                      </c:pt>
                      <c:pt idx="1">
                        <c:v>1.8</c:v>
                      </c:pt>
                      <c:pt idx="2">
                        <c:v>1.2</c:v>
                      </c:pt>
                      <c:pt idx="3">
                        <c:v>1</c:v>
                      </c:pt>
                      <c:pt idx="4">
                        <c:v>0.8</c:v>
                      </c:pt>
                      <c:pt idx="5">
                        <c:v>0.7</c:v>
                      </c:pt>
                      <c:pt idx="6">
                        <c:v>0.8</c:v>
                      </c:pt>
                      <c:pt idx="7">
                        <c:v>0.5</c:v>
                      </c:pt>
                      <c:pt idx="8">
                        <c:v>1.3</c:v>
                      </c:pt>
                      <c:pt idx="9">
                        <c:v>0.9</c:v>
                      </c:pt>
                      <c:pt idx="10">
                        <c:v>0.6</c:v>
                      </c:pt>
                      <c:pt idx="11">
                        <c:v>0.8</c:v>
                      </c:pt>
                      <c:pt idx="12">
                        <c:v>0.7</c:v>
                      </c:pt>
                      <c:pt idx="13">
                        <c:v>0.5</c:v>
                      </c:pt>
                      <c:pt idx="14">
                        <c:v>0.9</c:v>
                      </c:pt>
                      <c:pt idx="15">
                        <c:v>0.8</c:v>
                      </c:pt>
                      <c:pt idx="16">
                        <c:v>0.5</c:v>
                      </c:pt>
                      <c:pt idx="17">
                        <c:v>0.6</c:v>
                      </c:pt>
                      <c:pt idx="18" formatCode="0.0">
                        <c:v>1</c:v>
                      </c:pt>
                      <c:pt idx="19">
                        <c:v>0.7</c:v>
                      </c:pt>
                      <c:pt idx="20">
                        <c:v>1.1000000000000001</c:v>
                      </c:pt>
                      <c:pt idx="21">
                        <c:v>0.7</c:v>
                      </c:pt>
                      <c:pt idx="22">
                        <c:v>0.5</c:v>
                      </c:pt>
                      <c:pt idx="23">
                        <c:v>0.7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FF20-47BB-966B-7AA646220293}"/>
                  </c:ext>
                </c:extLst>
              </c15:ser>
            </c15:filteredLineSeries>
          </c:ext>
        </c:extLst>
      </c:lineChart>
      <c:dateAx>
        <c:axId val="4996470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647392"/>
        <c:crosses val="autoZero"/>
        <c:auto val="1"/>
        <c:lblOffset val="100"/>
        <c:baseTimeUnit val="months"/>
      </c:dateAx>
      <c:valAx>
        <c:axId val="49964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647064"/>
        <c:crosses val="autoZero"/>
        <c:crossBetween val="between"/>
      </c:valAx>
      <c:valAx>
        <c:axId val="71219349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2194808"/>
        <c:crosses val="max"/>
        <c:crossBetween val="between"/>
      </c:valAx>
      <c:dateAx>
        <c:axId val="71219480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712193496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Linkedin!$B$3</c:f>
              <c:strCache>
                <c:ptCount val="1"/>
                <c:pt idx="0">
                  <c:v>Impressions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Linkedin!$A$4:$A$29</c:f>
              <c:numCache>
                <c:formatCode>mmm\-yy</c:formatCode>
                <c:ptCount val="26"/>
                <c:pt idx="0">
                  <c:v>43952</c:v>
                </c:pt>
                <c:pt idx="1">
                  <c:v>43922</c:v>
                </c:pt>
                <c:pt idx="2">
                  <c:v>43891</c:v>
                </c:pt>
                <c:pt idx="3">
                  <c:v>43862</c:v>
                </c:pt>
                <c:pt idx="4">
                  <c:v>43831</c:v>
                </c:pt>
                <c:pt idx="5">
                  <c:v>43800</c:v>
                </c:pt>
                <c:pt idx="6">
                  <c:v>43770</c:v>
                </c:pt>
                <c:pt idx="7">
                  <c:v>43739</c:v>
                </c:pt>
                <c:pt idx="8">
                  <c:v>43709</c:v>
                </c:pt>
                <c:pt idx="9">
                  <c:v>43678</c:v>
                </c:pt>
                <c:pt idx="10">
                  <c:v>43647</c:v>
                </c:pt>
                <c:pt idx="11">
                  <c:v>43617</c:v>
                </c:pt>
                <c:pt idx="12">
                  <c:v>43586</c:v>
                </c:pt>
                <c:pt idx="13">
                  <c:v>43556</c:v>
                </c:pt>
                <c:pt idx="14">
                  <c:v>43525</c:v>
                </c:pt>
                <c:pt idx="15">
                  <c:v>43497</c:v>
                </c:pt>
                <c:pt idx="16">
                  <c:v>43466</c:v>
                </c:pt>
                <c:pt idx="17">
                  <c:v>43435</c:v>
                </c:pt>
                <c:pt idx="18">
                  <c:v>43405</c:v>
                </c:pt>
                <c:pt idx="19">
                  <c:v>43374</c:v>
                </c:pt>
                <c:pt idx="20">
                  <c:v>43344</c:v>
                </c:pt>
                <c:pt idx="21">
                  <c:v>43313</c:v>
                </c:pt>
                <c:pt idx="22">
                  <c:v>43282</c:v>
                </c:pt>
                <c:pt idx="23">
                  <c:v>43252</c:v>
                </c:pt>
                <c:pt idx="24">
                  <c:v>43221</c:v>
                </c:pt>
                <c:pt idx="25">
                  <c:v>43191</c:v>
                </c:pt>
              </c:numCache>
            </c:numRef>
          </c:cat>
          <c:val>
            <c:numRef>
              <c:f>Linkedin!$B$4:$B$29</c:f>
              <c:numCache>
                <c:formatCode>General</c:formatCode>
                <c:ptCount val="26"/>
                <c:pt idx="0">
                  <c:v>5343</c:v>
                </c:pt>
                <c:pt idx="1">
                  <c:v>6960</c:v>
                </c:pt>
                <c:pt idx="2">
                  <c:v>6726</c:v>
                </c:pt>
                <c:pt idx="3">
                  <c:v>4652</c:v>
                </c:pt>
                <c:pt idx="4">
                  <c:v>3685</c:v>
                </c:pt>
                <c:pt idx="5">
                  <c:v>3388</c:v>
                </c:pt>
                <c:pt idx="6">
                  <c:v>4417</c:v>
                </c:pt>
                <c:pt idx="7">
                  <c:v>2971</c:v>
                </c:pt>
                <c:pt idx="8">
                  <c:v>2761</c:v>
                </c:pt>
                <c:pt idx="9">
                  <c:v>3782</c:v>
                </c:pt>
                <c:pt idx="10">
                  <c:v>4726</c:v>
                </c:pt>
                <c:pt idx="11">
                  <c:v>3599</c:v>
                </c:pt>
                <c:pt idx="12">
                  <c:v>9011</c:v>
                </c:pt>
                <c:pt idx="13">
                  <c:v>8990</c:v>
                </c:pt>
                <c:pt idx="14">
                  <c:v>19801</c:v>
                </c:pt>
                <c:pt idx="15">
                  <c:v>4267</c:v>
                </c:pt>
                <c:pt idx="16">
                  <c:v>3583</c:v>
                </c:pt>
                <c:pt idx="17">
                  <c:v>3349</c:v>
                </c:pt>
                <c:pt idx="18">
                  <c:v>5345</c:v>
                </c:pt>
                <c:pt idx="19">
                  <c:v>3265</c:v>
                </c:pt>
                <c:pt idx="20">
                  <c:v>845</c:v>
                </c:pt>
                <c:pt idx="21">
                  <c:v>1145</c:v>
                </c:pt>
                <c:pt idx="22">
                  <c:v>1479</c:v>
                </c:pt>
                <c:pt idx="23">
                  <c:v>767</c:v>
                </c:pt>
                <c:pt idx="24">
                  <c:v>1348</c:v>
                </c:pt>
                <c:pt idx="25">
                  <c:v>2521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02-480B-833D-0580DC3699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0503824"/>
        <c:axId val="660504152"/>
      </c:barChart>
      <c:lineChart>
        <c:grouping val="standard"/>
        <c:varyColors val="0"/>
        <c:ser>
          <c:idx val="1"/>
          <c:order val="1"/>
          <c:tx>
            <c:strRef>
              <c:f>Linkedin!$C$3</c:f>
              <c:strCache>
                <c:ptCount val="1"/>
                <c:pt idx="0">
                  <c:v>Followers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Linkedin!$A$4:$A$29</c:f>
              <c:numCache>
                <c:formatCode>mmm\-yy</c:formatCode>
                <c:ptCount val="26"/>
                <c:pt idx="0">
                  <c:v>43952</c:v>
                </c:pt>
                <c:pt idx="1">
                  <c:v>43922</c:v>
                </c:pt>
                <c:pt idx="2">
                  <c:v>43891</c:v>
                </c:pt>
                <c:pt idx="3">
                  <c:v>43862</c:v>
                </c:pt>
                <c:pt idx="4">
                  <c:v>43831</c:v>
                </c:pt>
                <c:pt idx="5">
                  <c:v>43800</c:v>
                </c:pt>
                <c:pt idx="6">
                  <c:v>43770</c:v>
                </c:pt>
                <c:pt idx="7">
                  <c:v>43739</c:v>
                </c:pt>
                <c:pt idx="8">
                  <c:v>43709</c:v>
                </c:pt>
                <c:pt idx="9">
                  <c:v>43678</c:v>
                </c:pt>
                <c:pt idx="10">
                  <c:v>43647</c:v>
                </c:pt>
                <c:pt idx="11">
                  <c:v>43617</c:v>
                </c:pt>
                <c:pt idx="12">
                  <c:v>43586</c:v>
                </c:pt>
                <c:pt idx="13">
                  <c:v>43556</c:v>
                </c:pt>
                <c:pt idx="14">
                  <c:v>43525</c:v>
                </c:pt>
                <c:pt idx="15">
                  <c:v>43497</c:v>
                </c:pt>
                <c:pt idx="16">
                  <c:v>43466</c:v>
                </c:pt>
                <c:pt idx="17">
                  <c:v>43435</c:v>
                </c:pt>
                <c:pt idx="18">
                  <c:v>43405</c:v>
                </c:pt>
                <c:pt idx="19">
                  <c:v>43374</c:v>
                </c:pt>
                <c:pt idx="20">
                  <c:v>43344</c:v>
                </c:pt>
                <c:pt idx="21">
                  <c:v>43313</c:v>
                </c:pt>
                <c:pt idx="22">
                  <c:v>43282</c:v>
                </c:pt>
                <c:pt idx="23">
                  <c:v>43252</c:v>
                </c:pt>
                <c:pt idx="24">
                  <c:v>43221</c:v>
                </c:pt>
                <c:pt idx="25">
                  <c:v>43191</c:v>
                </c:pt>
              </c:numCache>
            </c:numRef>
          </c:cat>
          <c:val>
            <c:numRef>
              <c:f>Linkedin!$C$4:$C$29</c:f>
              <c:numCache>
                <c:formatCode>General</c:formatCode>
                <c:ptCount val="26"/>
                <c:pt idx="0">
                  <c:v>20</c:v>
                </c:pt>
                <c:pt idx="1">
                  <c:v>13</c:v>
                </c:pt>
                <c:pt idx="2">
                  <c:v>13</c:v>
                </c:pt>
                <c:pt idx="3">
                  <c:v>17</c:v>
                </c:pt>
                <c:pt idx="4">
                  <c:v>13</c:v>
                </c:pt>
                <c:pt idx="5">
                  <c:v>14</c:v>
                </c:pt>
                <c:pt idx="6">
                  <c:v>17</c:v>
                </c:pt>
                <c:pt idx="7">
                  <c:v>16</c:v>
                </c:pt>
                <c:pt idx="8">
                  <c:v>10</c:v>
                </c:pt>
                <c:pt idx="9">
                  <c:v>16</c:v>
                </c:pt>
                <c:pt idx="10">
                  <c:v>13</c:v>
                </c:pt>
                <c:pt idx="11">
                  <c:v>4</c:v>
                </c:pt>
                <c:pt idx="12">
                  <c:v>35</c:v>
                </c:pt>
                <c:pt idx="13">
                  <c:v>15</c:v>
                </c:pt>
                <c:pt idx="14">
                  <c:v>68</c:v>
                </c:pt>
                <c:pt idx="15">
                  <c:v>8</c:v>
                </c:pt>
                <c:pt idx="16">
                  <c:v>8</c:v>
                </c:pt>
                <c:pt idx="17">
                  <c:v>9</c:v>
                </c:pt>
                <c:pt idx="18">
                  <c:v>11</c:v>
                </c:pt>
                <c:pt idx="19">
                  <c:v>13</c:v>
                </c:pt>
                <c:pt idx="20">
                  <c:v>1</c:v>
                </c:pt>
                <c:pt idx="21">
                  <c:v>5</c:v>
                </c:pt>
                <c:pt idx="22">
                  <c:v>7</c:v>
                </c:pt>
                <c:pt idx="23">
                  <c:v>4</c:v>
                </c:pt>
                <c:pt idx="24">
                  <c:v>3</c:v>
                </c:pt>
                <c:pt idx="25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02-480B-833D-0580DC369969}"/>
            </c:ext>
          </c:extLst>
        </c:ser>
        <c:ser>
          <c:idx val="2"/>
          <c:order val="2"/>
          <c:tx>
            <c:strRef>
              <c:f>Linkedin!$D$3</c:f>
              <c:strCache>
                <c:ptCount val="1"/>
                <c:pt idx="0">
                  <c:v>Engagements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Linkedin!$A$4:$A$29</c:f>
              <c:numCache>
                <c:formatCode>mmm\-yy</c:formatCode>
                <c:ptCount val="26"/>
                <c:pt idx="0">
                  <c:v>43952</c:v>
                </c:pt>
                <c:pt idx="1">
                  <c:v>43922</c:v>
                </c:pt>
                <c:pt idx="2">
                  <c:v>43891</c:v>
                </c:pt>
                <c:pt idx="3">
                  <c:v>43862</c:v>
                </c:pt>
                <c:pt idx="4">
                  <c:v>43831</c:v>
                </c:pt>
                <c:pt idx="5">
                  <c:v>43800</c:v>
                </c:pt>
                <c:pt idx="6">
                  <c:v>43770</c:v>
                </c:pt>
                <c:pt idx="7">
                  <c:v>43739</c:v>
                </c:pt>
                <c:pt idx="8">
                  <c:v>43709</c:v>
                </c:pt>
                <c:pt idx="9">
                  <c:v>43678</c:v>
                </c:pt>
                <c:pt idx="10">
                  <c:v>43647</c:v>
                </c:pt>
                <c:pt idx="11">
                  <c:v>43617</c:v>
                </c:pt>
                <c:pt idx="12">
                  <c:v>43586</c:v>
                </c:pt>
                <c:pt idx="13">
                  <c:v>43556</c:v>
                </c:pt>
                <c:pt idx="14">
                  <c:v>43525</c:v>
                </c:pt>
                <c:pt idx="15">
                  <c:v>43497</c:v>
                </c:pt>
                <c:pt idx="16">
                  <c:v>43466</c:v>
                </c:pt>
                <c:pt idx="17">
                  <c:v>43435</c:v>
                </c:pt>
                <c:pt idx="18">
                  <c:v>43405</c:v>
                </c:pt>
                <c:pt idx="19">
                  <c:v>43374</c:v>
                </c:pt>
                <c:pt idx="20">
                  <c:v>43344</c:v>
                </c:pt>
                <c:pt idx="21">
                  <c:v>43313</c:v>
                </c:pt>
                <c:pt idx="22">
                  <c:v>43282</c:v>
                </c:pt>
                <c:pt idx="23">
                  <c:v>43252</c:v>
                </c:pt>
                <c:pt idx="24">
                  <c:v>43221</c:v>
                </c:pt>
                <c:pt idx="25">
                  <c:v>43191</c:v>
                </c:pt>
              </c:numCache>
            </c:numRef>
          </c:cat>
          <c:val>
            <c:numRef>
              <c:f>Linkedin!$D$4:$D$29</c:f>
              <c:numCache>
                <c:formatCode>General</c:formatCode>
                <c:ptCount val="26"/>
                <c:pt idx="0">
                  <c:v>626</c:v>
                </c:pt>
                <c:pt idx="1">
                  <c:v>608</c:v>
                </c:pt>
                <c:pt idx="2">
                  <c:v>506</c:v>
                </c:pt>
                <c:pt idx="3">
                  <c:v>480</c:v>
                </c:pt>
                <c:pt idx="4">
                  <c:v>274</c:v>
                </c:pt>
                <c:pt idx="5">
                  <c:v>208</c:v>
                </c:pt>
                <c:pt idx="6">
                  <c:v>336</c:v>
                </c:pt>
                <c:pt idx="7">
                  <c:v>276</c:v>
                </c:pt>
                <c:pt idx="8">
                  <c:v>240</c:v>
                </c:pt>
                <c:pt idx="9">
                  <c:v>304</c:v>
                </c:pt>
                <c:pt idx="10">
                  <c:v>371</c:v>
                </c:pt>
                <c:pt idx="11">
                  <c:v>186</c:v>
                </c:pt>
                <c:pt idx="12">
                  <c:v>105</c:v>
                </c:pt>
                <c:pt idx="13">
                  <c:v>320</c:v>
                </c:pt>
                <c:pt idx="14">
                  <c:v>1208</c:v>
                </c:pt>
                <c:pt idx="15">
                  <c:v>400</c:v>
                </c:pt>
                <c:pt idx="16">
                  <c:v>232</c:v>
                </c:pt>
                <c:pt idx="17">
                  <c:v>216</c:v>
                </c:pt>
                <c:pt idx="18">
                  <c:v>294</c:v>
                </c:pt>
                <c:pt idx="19">
                  <c:v>264</c:v>
                </c:pt>
                <c:pt idx="20">
                  <c:v>70</c:v>
                </c:pt>
                <c:pt idx="21">
                  <c:v>72</c:v>
                </c:pt>
                <c:pt idx="22">
                  <c:v>116</c:v>
                </c:pt>
                <c:pt idx="23">
                  <c:v>72</c:v>
                </c:pt>
                <c:pt idx="24">
                  <c:v>68</c:v>
                </c:pt>
                <c:pt idx="25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02-480B-833D-0580DC3699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2406152"/>
        <c:axId val="662405824"/>
      </c:lineChart>
      <c:dateAx>
        <c:axId val="6605038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504152"/>
        <c:crosses val="autoZero"/>
        <c:auto val="1"/>
        <c:lblOffset val="100"/>
        <c:baseTimeUnit val="months"/>
      </c:dateAx>
      <c:valAx>
        <c:axId val="660504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0503824"/>
        <c:crosses val="autoZero"/>
        <c:crossBetween val="between"/>
      </c:valAx>
      <c:valAx>
        <c:axId val="66240582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406152"/>
        <c:crosses val="max"/>
        <c:crossBetween val="between"/>
      </c:valAx>
      <c:dateAx>
        <c:axId val="66240615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662405824"/>
        <c:crosses val="autoZero"/>
        <c:auto val="1"/>
        <c:lblOffset val="100"/>
        <c:baseTimeUnit val="months"/>
      </c:date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Sheet4!$A$3:$A$27</c:f>
              <c:strCache>
                <c:ptCount val="25"/>
                <c:pt idx="0">
                  <c:v>Date</c:v>
                </c:pt>
                <c:pt idx="1">
                  <c:v>01/08/2018</c:v>
                </c:pt>
                <c:pt idx="2">
                  <c:v>01/09/2018</c:v>
                </c:pt>
                <c:pt idx="3">
                  <c:v>01/10/2018</c:v>
                </c:pt>
                <c:pt idx="4">
                  <c:v>01/11/2018</c:v>
                </c:pt>
                <c:pt idx="5">
                  <c:v>01/12/2018</c:v>
                </c:pt>
                <c:pt idx="6">
                  <c:v>01/01/2019</c:v>
                </c:pt>
                <c:pt idx="7">
                  <c:v>01/02/2019</c:v>
                </c:pt>
                <c:pt idx="8">
                  <c:v>01/03/2019</c:v>
                </c:pt>
                <c:pt idx="9">
                  <c:v>01/04/2019</c:v>
                </c:pt>
                <c:pt idx="10">
                  <c:v>01/05/2019</c:v>
                </c:pt>
                <c:pt idx="11">
                  <c:v>01/06/2019</c:v>
                </c:pt>
                <c:pt idx="12">
                  <c:v>01/07/2019</c:v>
                </c:pt>
                <c:pt idx="13">
                  <c:v>01/09/2019</c:v>
                </c:pt>
                <c:pt idx="14">
                  <c:v>01/10/2019</c:v>
                </c:pt>
                <c:pt idx="15">
                  <c:v>01/11/2019</c:v>
                </c:pt>
                <c:pt idx="16">
                  <c:v>01/12/2019</c:v>
                </c:pt>
                <c:pt idx="17">
                  <c:v>01/01/2020</c:v>
                </c:pt>
                <c:pt idx="18">
                  <c:v>01/02/2020</c:v>
                </c:pt>
                <c:pt idx="19">
                  <c:v>16/03/2020</c:v>
                </c:pt>
                <c:pt idx="20">
                  <c:v>24/03/2020</c:v>
                </c:pt>
                <c:pt idx="21">
                  <c:v>03/04/2020</c:v>
                </c:pt>
                <c:pt idx="22">
                  <c:v>07/04/2020</c:v>
                </c:pt>
                <c:pt idx="23">
                  <c:v>09/04/2020</c:v>
                </c:pt>
                <c:pt idx="24">
                  <c:v>24/04/2020</c:v>
                </c:pt>
              </c:strCache>
            </c:strRef>
          </c:cat>
          <c:val>
            <c:numRef>
              <c:f>Sheet4!$B$3:$B$27</c:f>
              <c:numCache>
                <c:formatCode>General</c:formatCode>
                <c:ptCount val="25"/>
                <c:pt idx="0">
                  <c:v>0</c:v>
                </c:pt>
                <c:pt idx="1">
                  <c:v>25</c:v>
                </c:pt>
                <c:pt idx="2">
                  <c:v>21</c:v>
                </c:pt>
                <c:pt idx="3">
                  <c:v>19</c:v>
                </c:pt>
                <c:pt idx="4">
                  <c:v>16</c:v>
                </c:pt>
                <c:pt idx="5">
                  <c:v>19</c:v>
                </c:pt>
                <c:pt idx="6">
                  <c:v>19</c:v>
                </c:pt>
                <c:pt idx="7">
                  <c:v>17</c:v>
                </c:pt>
                <c:pt idx="8">
                  <c:v>21</c:v>
                </c:pt>
                <c:pt idx="9">
                  <c:v>22</c:v>
                </c:pt>
                <c:pt idx="10">
                  <c:v>27</c:v>
                </c:pt>
                <c:pt idx="11">
                  <c:v>32</c:v>
                </c:pt>
                <c:pt idx="12">
                  <c:v>22</c:v>
                </c:pt>
                <c:pt idx="13">
                  <c:v>18</c:v>
                </c:pt>
                <c:pt idx="14">
                  <c:v>17.899999999999999</c:v>
                </c:pt>
                <c:pt idx="15">
                  <c:v>28.3</c:v>
                </c:pt>
                <c:pt idx="16">
                  <c:v>17</c:v>
                </c:pt>
                <c:pt idx="17">
                  <c:v>27.2</c:v>
                </c:pt>
                <c:pt idx="18">
                  <c:v>23.5</c:v>
                </c:pt>
                <c:pt idx="19">
                  <c:v>30.4</c:v>
                </c:pt>
                <c:pt idx="20">
                  <c:v>33.799999999999997</c:v>
                </c:pt>
                <c:pt idx="21">
                  <c:v>30.3</c:v>
                </c:pt>
                <c:pt idx="22">
                  <c:v>25.5</c:v>
                </c:pt>
                <c:pt idx="23">
                  <c:v>30.6</c:v>
                </c:pt>
                <c:pt idx="24">
                  <c:v>26.6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5D-4FF4-A7AE-74E9443BB3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093408"/>
        <c:axId val="908775888"/>
      </c:lineChart>
      <c:lineChart>
        <c:grouping val="stacke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Sheet4!$A$3:$A$27</c:f>
              <c:strCache>
                <c:ptCount val="25"/>
                <c:pt idx="0">
                  <c:v>Date</c:v>
                </c:pt>
                <c:pt idx="1">
                  <c:v>01/08/2018</c:v>
                </c:pt>
                <c:pt idx="2">
                  <c:v>01/09/2018</c:v>
                </c:pt>
                <c:pt idx="3">
                  <c:v>01/10/2018</c:v>
                </c:pt>
                <c:pt idx="4">
                  <c:v>01/11/2018</c:v>
                </c:pt>
                <c:pt idx="5">
                  <c:v>01/12/2018</c:v>
                </c:pt>
                <c:pt idx="6">
                  <c:v>01/01/2019</c:v>
                </c:pt>
                <c:pt idx="7">
                  <c:v>01/02/2019</c:v>
                </c:pt>
                <c:pt idx="8">
                  <c:v>01/03/2019</c:v>
                </c:pt>
                <c:pt idx="9">
                  <c:v>01/04/2019</c:v>
                </c:pt>
                <c:pt idx="10">
                  <c:v>01/05/2019</c:v>
                </c:pt>
                <c:pt idx="11">
                  <c:v>01/06/2019</c:v>
                </c:pt>
                <c:pt idx="12">
                  <c:v>01/07/2019</c:v>
                </c:pt>
                <c:pt idx="13">
                  <c:v>01/09/2019</c:v>
                </c:pt>
                <c:pt idx="14">
                  <c:v>01/10/2019</c:v>
                </c:pt>
                <c:pt idx="15">
                  <c:v>01/11/2019</c:v>
                </c:pt>
                <c:pt idx="16">
                  <c:v>01/12/2019</c:v>
                </c:pt>
                <c:pt idx="17">
                  <c:v>01/01/2020</c:v>
                </c:pt>
                <c:pt idx="18">
                  <c:v>01/02/2020</c:v>
                </c:pt>
                <c:pt idx="19">
                  <c:v>16/03/2020</c:v>
                </c:pt>
                <c:pt idx="20">
                  <c:v>24/03/2020</c:v>
                </c:pt>
                <c:pt idx="21">
                  <c:v>03/04/2020</c:v>
                </c:pt>
                <c:pt idx="22">
                  <c:v>07/04/2020</c:v>
                </c:pt>
                <c:pt idx="23">
                  <c:v>09/04/2020</c:v>
                </c:pt>
                <c:pt idx="24">
                  <c:v>24/04/2020</c:v>
                </c:pt>
              </c:strCache>
            </c:strRef>
          </c:cat>
          <c:val>
            <c:numRef>
              <c:f>Sheet4!$C$3:$C$27</c:f>
              <c:numCache>
                <c:formatCode>General</c:formatCode>
                <c:ptCount val="25"/>
                <c:pt idx="0">
                  <c:v>0</c:v>
                </c:pt>
                <c:pt idx="1">
                  <c:v>3.9</c:v>
                </c:pt>
                <c:pt idx="2">
                  <c:v>3.2</c:v>
                </c:pt>
                <c:pt idx="3">
                  <c:v>2.9</c:v>
                </c:pt>
                <c:pt idx="4">
                  <c:v>2.8</c:v>
                </c:pt>
                <c:pt idx="5">
                  <c:v>1</c:v>
                </c:pt>
                <c:pt idx="6">
                  <c:v>3.7</c:v>
                </c:pt>
                <c:pt idx="7">
                  <c:v>3</c:v>
                </c:pt>
                <c:pt idx="8">
                  <c:v>4.5999999999999996</c:v>
                </c:pt>
                <c:pt idx="9">
                  <c:v>5.6</c:v>
                </c:pt>
                <c:pt idx="10">
                  <c:v>4.4000000000000004</c:v>
                </c:pt>
                <c:pt idx="11">
                  <c:v>5.5</c:v>
                </c:pt>
                <c:pt idx="12">
                  <c:v>4</c:v>
                </c:pt>
                <c:pt idx="13">
                  <c:v>2.2000000000000002</c:v>
                </c:pt>
                <c:pt idx="14">
                  <c:v>1.4</c:v>
                </c:pt>
                <c:pt idx="15">
                  <c:v>4.2</c:v>
                </c:pt>
                <c:pt idx="16">
                  <c:v>2.9</c:v>
                </c:pt>
                <c:pt idx="17">
                  <c:v>4</c:v>
                </c:pt>
                <c:pt idx="18">
                  <c:v>5.8</c:v>
                </c:pt>
                <c:pt idx="19">
                  <c:v>5.5</c:v>
                </c:pt>
                <c:pt idx="20">
                  <c:v>2.7</c:v>
                </c:pt>
                <c:pt idx="21">
                  <c:v>4.4000000000000004</c:v>
                </c:pt>
                <c:pt idx="22">
                  <c:v>1.7</c:v>
                </c:pt>
                <c:pt idx="23">
                  <c:v>5.2</c:v>
                </c:pt>
                <c:pt idx="24">
                  <c:v>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5D-4FF4-A7AE-74E9443BB3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3411200"/>
        <c:axId val="954691248"/>
      </c:lineChart>
      <c:catAx>
        <c:axId val="227093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775888"/>
        <c:crosses val="autoZero"/>
        <c:auto val="1"/>
        <c:lblAlgn val="ctr"/>
        <c:lblOffset val="100"/>
        <c:noMultiLvlLbl val="0"/>
      </c:catAx>
      <c:valAx>
        <c:axId val="90877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093408"/>
        <c:crosses val="autoZero"/>
        <c:crossBetween val="between"/>
      </c:valAx>
      <c:valAx>
        <c:axId val="95469124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3411200"/>
        <c:crosses val="max"/>
        <c:crossBetween val="between"/>
      </c:valAx>
      <c:catAx>
        <c:axId val="943411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46912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In LEP Area</a:t>
            </a:r>
            <a:r>
              <a:rPr lang="en-GB" baseline="0"/>
              <a:t> Support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Sheet6!$C$1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B4D-4556-95DC-DF21D1FEE5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B4D-4556-95DC-DF21D1FEE5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B4D-4556-95DC-DF21D1FEE5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B4D-4556-95DC-DF21D1FEE59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B4D-4556-95DC-DF21D1FEE59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B4D-4556-95DC-DF21D1FEE59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B4D-4556-95DC-DF21D1FEE59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8B4D-4556-95DC-DF21D1FEE59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8B4D-4556-95DC-DF21D1FEE59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8B4D-4556-95DC-DF21D1FEE59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8B4D-4556-95DC-DF21D1FEE59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8B4D-4556-95DC-DF21D1FEE59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8B4D-4556-95DC-DF21D1FEE59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8B4D-4556-95DC-DF21D1FEE59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8B4D-4556-95DC-DF21D1FEE59C}"/>
              </c:ext>
            </c:extLst>
          </c:dPt>
          <c:cat>
            <c:strRef>
              <c:f>Sheet6!$A$2:$A$16</c:f>
              <c:strCache>
                <c:ptCount val="15"/>
                <c:pt idx="0">
                  <c:v>Amesbury</c:v>
                </c:pt>
                <c:pt idx="1">
                  <c:v>Bradford-on-Avon</c:v>
                </c:pt>
                <c:pt idx="2">
                  <c:v>Calne</c:v>
                </c:pt>
                <c:pt idx="3">
                  <c:v>Chippenham</c:v>
                </c:pt>
                <c:pt idx="4">
                  <c:v>Corsham</c:v>
                </c:pt>
                <c:pt idx="5">
                  <c:v>Devizes</c:v>
                </c:pt>
                <c:pt idx="6">
                  <c:v>Malmesbury</c:v>
                </c:pt>
                <c:pt idx="7">
                  <c:v>Marlborough</c:v>
                </c:pt>
                <c:pt idx="8">
                  <c:v>Melksham</c:v>
                </c:pt>
                <c:pt idx="9">
                  <c:v>Pewsey</c:v>
                </c:pt>
                <c:pt idx="10">
                  <c:v>Salisbury</c:v>
                </c:pt>
                <c:pt idx="11">
                  <c:v>Swindon</c:v>
                </c:pt>
                <c:pt idx="12">
                  <c:v>Trowbridge</c:v>
                </c:pt>
                <c:pt idx="13">
                  <c:v>Warminster</c:v>
                </c:pt>
                <c:pt idx="14">
                  <c:v>Westbury</c:v>
                </c:pt>
              </c:strCache>
            </c:strRef>
          </c:cat>
          <c:val>
            <c:numRef>
              <c:f>Sheet6!$C$2:$C$16</c:f>
              <c:numCache>
                <c:formatCode>0%</c:formatCode>
                <c:ptCount val="15"/>
                <c:pt idx="0">
                  <c:v>4.301075268817204E-2</c:v>
                </c:pt>
                <c:pt idx="1">
                  <c:v>7.5268817204301078E-2</c:v>
                </c:pt>
                <c:pt idx="2">
                  <c:v>2.150537634408602E-2</c:v>
                </c:pt>
                <c:pt idx="3">
                  <c:v>8.6021505376344079E-2</c:v>
                </c:pt>
                <c:pt idx="4">
                  <c:v>1.075268817204301E-2</c:v>
                </c:pt>
                <c:pt idx="5">
                  <c:v>5.3763440860215048E-2</c:v>
                </c:pt>
                <c:pt idx="6">
                  <c:v>2.150537634408602E-2</c:v>
                </c:pt>
                <c:pt idx="7">
                  <c:v>6.4516129032258063E-2</c:v>
                </c:pt>
                <c:pt idx="8">
                  <c:v>8.6021505376344079E-2</c:v>
                </c:pt>
                <c:pt idx="9">
                  <c:v>1.075268817204301E-2</c:v>
                </c:pt>
                <c:pt idx="10">
                  <c:v>0.17204301075268816</c:v>
                </c:pt>
                <c:pt idx="11">
                  <c:v>0.21505376344086019</c:v>
                </c:pt>
                <c:pt idx="12">
                  <c:v>2.150537634408602E-2</c:v>
                </c:pt>
                <c:pt idx="13">
                  <c:v>6.4516129032258063E-2</c:v>
                </c:pt>
                <c:pt idx="14">
                  <c:v>5.3763440860215048E-2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8B4D-4556-95DC-DF21D1FEE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Sheet7!$B$1</c:f>
              <c:strCache>
                <c:ptCount val="1"/>
                <c:pt idx="0">
                  <c:v>Share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995-4829-9864-9C0311F3F9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995-4829-9864-9C0311F3F9A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995-4829-9864-9C0311F3F9A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995-4829-9864-9C0311F3F9A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995-4829-9864-9C0311F3F9A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995-4829-9864-9C0311F3F9A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995-4829-9864-9C0311F3F9A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6995-4829-9864-9C0311F3F9A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6995-4829-9864-9C0311F3F9A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6995-4829-9864-9C0311F3F9A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6995-4829-9864-9C0311F3F9A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6995-4829-9864-9C0311F3F9A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6995-4829-9864-9C0311F3F9A4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6995-4829-9864-9C0311F3F9A4}"/>
              </c:ext>
            </c:extLst>
          </c:dPt>
          <c:cat>
            <c:strRef>
              <c:f>Sheet7!$A$2:$A$15</c:f>
              <c:strCache>
                <c:ptCount val="14"/>
                <c:pt idx="0">
                  <c:v>Retail </c:v>
                </c:pt>
                <c:pt idx="1">
                  <c:v>Manufacturing  </c:v>
                </c:pt>
                <c:pt idx="2">
                  <c:v>Administrative and support </c:v>
                </c:pt>
                <c:pt idx="3">
                  <c:v>Accommodation and food </c:v>
                </c:pt>
                <c:pt idx="4">
                  <c:v>Health and social work </c:v>
                </c:pt>
                <c:pt idx="5">
                  <c:v>Professional and Scientific </c:v>
                </c:pt>
                <c:pt idx="6">
                  <c:v>Agriculture, mining and utilities </c:v>
                </c:pt>
                <c:pt idx="7">
                  <c:v>Construction </c:v>
                </c:pt>
                <c:pt idx="8">
                  <c:v>Real estate </c:v>
                </c:pt>
                <c:pt idx="9">
                  <c:v>Education </c:v>
                </c:pt>
                <c:pt idx="10">
                  <c:v>Arts and recreation </c:v>
                </c:pt>
                <c:pt idx="11">
                  <c:v>Transportation </c:v>
                </c:pt>
                <c:pt idx="12">
                  <c:v>Other service </c:v>
                </c:pt>
                <c:pt idx="13">
                  <c:v>Financial and Insurance </c:v>
                </c:pt>
              </c:strCache>
            </c:strRef>
          </c:cat>
          <c:val>
            <c:numRef>
              <c:f>Sheet7!$B$2:$B$15</c:f>
              <c:numCache>
                <c:formatCode>0.00</c:formatCode>
                <c:ptCount val="14"/>
                <c:pt idx="0">
                  <c:v>25</c:v>
                </c:pt>
                <c:pt idx="1">
                  <c:v>16</c:v>
                </c:pt>
                <c:pt idx="2">
                  <c:v>10</c:v>
                </c:pt>
                <c:pt idx="3">
                  <c:v>9</c:v>
                </c:pt>
                <c:pt idx="4">
                  <c:v>9</c:v>
                </c:pt>
                <c:pt idx="5">
                  <c:v>8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6995-4829-9864-9C0311F3F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C85A7E66-6785-4400-8060-11057EE0C3AA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364CEF80-8FAA-4A12-9764-576956279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329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CEF80-8FAA-4A12-9764-57695627997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949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 campaign in planning – focus on remarketing and engaging members to return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CEF80-8FAA-4A12-9764-57695627997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830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9" indent="-171429">
              <a:buFont typeface="Arial" panose="020B0604020202020204" pitchFamily="34" charset="0"/>
              <a:buChar char="•"/>
            </a:pPr>
            <a:r>
              <a:rPr lang="en-GB" dirty="0"/>
              <a:t>Huge increases in visitor since outbreak</a:t>
            </a:r>
          </a:p>
          <a:p>
            <a:pPr marL="171429" indent="-171429">
              <a:buFont typeface="Arial" panose="020B0604020202020204" pitchFamily="34" charset="0"/>
              <a:buChar char="•"/>
            </a:pPr>
            <a:r>
              <a:rPr lang="en-GB" dirty="0"/>
              <a:t>Declining now as we enter recovery</a:t>
            </a:r>
          </a:p>
          <a:p>
            <a:pPr marL="171429" indent="-171429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CEF80-8FAA-4A12-9764-57695627997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655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9" indent="-171429">
              <a:buFont typeface="Arial" panose="020B0604020202020204" pitchFamily="34" charset="0"/>
              <a:buChar char="•"/>
            </a:pPr>
            <a:r>
              <a:rPr lang="en-GB" dirty="0"/>
              <a:t>Again huge increases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CEF80-8FAA-4A12-9764-57695627997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012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surprises with top pages – good to see landing page for knowledge and members in top 5</a:t>
            </a:r>
          </a:p>
          <a:p>
            <a:r>
              <a:rPr lang="en-GB" dirty="0"/>
              <a:t>Knowledge dominating content – this follows trend from newsletters – further knowledge articles to be added – see segmentation later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CEF80-8FAA-4A12-9764-57695627997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541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9" indent="-171429">
              <a:buFont typeface="Arial" panose="020B0604020202020204" pitchFamily="34" charset="0"/>
              <a:buChar char="•"/>
            </a:pPr>
            <a:r>
              <a:rPr lang="en-GB" dirty="0"/>
              <a:t>Rate of take up poor – especially given the traffic – will monitor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CEF80-8FAA-4A12-9764-57695627997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891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docs – Environmental Protection, Food Safety, Company Accounts, Finance Terminology, Health and Safety, Appointing Directors, Cash books, SWOT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CEF80-8FAA-4A12-9764-57695627997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45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9" indent="-171429">
              <a:buFont typeface="Arial" panose="020B0604020202020204" pitchFamily="34" charset="0"/>
              <a:buChar char="•"/>
            </a:pPr>
            <a:r>
              <a:rPr lang="en-GB" dirty="0"/>
              <a:t>Twitter continues to be our largest referrer outside of google</a:t>
            </a:r>
          </a:p>
          <a:p>
            <a:pPr marL="171429" indent="-171429">
              <a:buFont typeface="Arial" panose="020B0604020202020204" pitchFamily="34" charset="0"/>
              <a:buChar char="•"/>
            </a:pPr>
            <a:r>
              <a:rPr lang="en-GB" dirty="0"/>
              <a:t>Taking a step back from social media as we develop the services we offer</a:t>
            </a:r>
          </a:p>
          <a:p>
            <a:pPr marL="171429" indent="-171429">
              <a:buFont typeface="Arial" panose="020B0604020202020204" pitchFamily="34" charset="0"/>
              <a:buChar char="•"/>
            </a:pPr>
            <a:r>
              <a:rPr lang="en-GB" dirty="0"/>
              <a:t>All organic </a:t>
            </a:r>
          </a:p>
          <a:p>
            <a:pPr marL="171429" indent="-171429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CEF80-8FAA-4A12-9764-57695627997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084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9" indent="-171429">
              <a:buFont typeface="Arial" panose="020B0604020202020204" pitchFamily="34" charset="0"/>
              <a:buChar char="•"/>
            </a:pPr>
            <a:r>
              <a:rPr lang="en-GB" dirty="0"/>
              <a:t>Slight increases on last year – writing specifically for </a:t>
            </a:r>
            <a:r>
              <a:rPr lang="en-GB" dirty="0" err="1"/>
              <a:t>Linkedin</a:t>
            </a:r>
            <a:endParaRPr lang="en-GB" dirty="0"/>
          </a:p>
          <a:p>
            <a:pPr marL="171429" indent="-171429">
              <a:buFont typeface="Arial" panose="020B0604020202020204" pitchFamily="34" charset="0"/>
              <a:buChar char="•"/>
            </a:pPr>
            <a:r>
              <a:rPr lang="en-GB" dirty="0"/>
              <a:t>Highly engaged audience of business professionals</a:t>
            </a:r>
          </a:p>
          <a:p>
            <a:pPr marL="171429" indent="-171429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CEF80-8FAA-4A12-9764-57695627997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953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Christmas – was open to all on the database </a:t>
            </a:r>
          </a:p>
          <a:p>
            <a:r>
              <a:rPr lang="en-GB" dirty="0"/>
              <a:t>Will segment data in future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CEF80-8FAA-4A12-9764-57695627997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65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3CE50-47A1-42C7-A410-913B72AABF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Online Reporting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DA0C54-3A2F-4B3C-A6ED-E38BF1E2A7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Swindon and Wiltshire Growth Hub Performance</a:t>
            </a:r>
          </a:p>
          <a:p>
            <a:r>
              <a:rPr lang="en-GB" dirty="0"/>
              <a:t>Growth Hub Governance Meeting June 2020</a:t>
            </a:r>
          </a:p>
        </p:txBody>
      </p:sp>
    </p:spTree>
    <p:extLst>
      <p:ext uri="{BB962C8B-B14F-4D97-AF65-F5344CB8AC3E}">
        <p14:creationId xmlns:p14="http://schemas.microsoft.com/office/powerpoint/2010/main" val="25083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61B16-8D7D-47B8-8003-A69554CA8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Paid Campaign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CA343C-E32F-45BD-A7DF-5F6E18D83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270000"/>
            <a:ext cx="59626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92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AB204-9B84-4C2C-95F0-33E2FDFE1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COVID-19 Support – Geographical Analysis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7FD2EBA-D920-4372-8E72-9BBA075F64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981189"/>
              </p:ext>
            </p:extLst>
          </p:nvPr>
        </p:nvGraphicFramePr>
        <p:xfrm>
          <a:off x="408004" y="1930400"/>
          <a:ext cx="5905500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EC03687-B5A5-402C-9EB1-1BE289173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753014"/>
              </p:ext>
            </p:extLst>
          </p:nvPr>
        </p:nvGraphicFramePr>
        <p:xfrm>
          <a:off x="6504703" y="1809750"/>
          <a:ext cx="2578100" cy="304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1100">
                  <a:extLst>
                    <a:ext uri="{9D8B030D-6E8A-4147-A177-3AD203B41FA5}">
                      <a16:colId xmlns:a16="http://schemas.microsoft.com/office/drawing/2014/main" val="3255445414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177655452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u="none" strike="noStrike">
                          <a:effectLst/>
                        </a:rPr>
                        <a:t>Area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u="none" strike="noStrike">
                          <a:effectLst/>
                        </a:rPr>
                        <a:t>Percentage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755183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u="none" strike="noStrike">
                          <a:effectLst/>
                        </a:rPr>
                        <a:t>Swindon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22%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953816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u="none" strike="noStrike">
                          <a:effectLst/>
                        </a:rPr>
                        <a:t>Salisbury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17%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234583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u="none" strike="noStrike">
                          <a:effectLst/>
                        </a:rPr>
                        <a:t>Chippenham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9%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60171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u="none" strike="noStrike">
                          <a:effectLst/>
                        </a:rPr>
                        <a:t>Melksham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9%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99862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u="none" strike="noStrike">
                          <a:effectLst/>
                        </a:rPr>
                        <a:t>Bradford-on-Avon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8%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133988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u="none" strike="noStrike">
                          <a:effectLst/>
                        </a:rPr>
                        <a:t>Marlborough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6%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764259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u="none" strike="noStrike">
                          <a:effectLst/>
                        </a:rPr>
                        <a:t>Warminster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6%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573473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u="none" strike="noStrike">
                          <a:effectLst/>
                        </a:rPr>
                        <a:t>Devizes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5%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668224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u="none" strike="noStrike">
                          <a:effectLst/>
                        </a:rPr>
                        <a:t>Westbury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5%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07708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u="none" strike="noStrike">
                          <a:effectLst/>
                        </a:rPr>
                        <a:t>Amesbury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4%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807289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u="none" strike="noStrike">
                          <a:effectLst/>
                        </a:rPr>
                        <a:t>Calne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2%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418261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u="none" strike="noStrike">
                          <a:effectLst/>
                        </a:rPr>
                        <a:t>Malmesbury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2%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806977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u="none" strike="noStrike">
                          <a:effectLst/>
                        </a:rPr>
                        <a:t>Trowbridge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2%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705911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u="none" strike="noStrike">
                          <a:effectLst/>
                        </a:rPr>
                        <a:t>Corsham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>
                          <a:effectLst/>
                        </a:rPr>
                        <a:t>1%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491935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u="none" strike="noStrike">
                          <a:effectLst/>
                        </a:rPr>
                        <a:t>Pewsey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 dirty="0">
                          <a:effectLst/>
                        </a:rPr>
                        <a:t>1%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11941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9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7AF82-C375-4CB8-82FB-A6EC67FF5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COVID-19 Support Industry Breakdown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ED6DE60-3A44-4405-B9FD-A3545CF413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9499"/>
              </p:ext>
            </p:extLst>
          </p:nvPr>
        </p:nvGraphicFramePr>
        <p:xfrm>
          <a:off x="552449" y="1390650"/>
          <a:ext cx="6276975" cy="430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557C6C7-97B0-4AE4-9352-A20220F1F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36780"/>
              </p:ext>
            </p:extLst>
          </p:nvPr>
        </p:nvGraphicFramePr>
        <p:xfrm>
          <a:off x="6705600" y="1625600"/>
          <a:ext cx="2438400" cy="2903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64069469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9924998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Industry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Share %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447098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Retail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737067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Manufacturing 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475045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Administrative and support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606730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Accommodation and food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81487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Health and social work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642027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Professional and Scientific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770296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Agriculture, mining and utilities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69254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Construction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415917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Real estate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617094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Education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41839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Arts and recreation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430985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Transportation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132936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Other service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285477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Financial and Insurance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21232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558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785BC-B819-4F36-A3F7-F9F207FAF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Personas (February)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0FF3EC-846D-4F25-867C-A30321DDF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657" y="1638300"/>
            <a:ext cx="8668697" cy="438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43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785BC-B819-4F36-A3F7-F9F207FAF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Personas (March + April)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60C93B-22E2-45D7-AC0F-42D7ECFE4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430337"/>
            <a:ext cx="8802953" cy="446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9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785BC-B819-4F36-A3F7-F9F207FAF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Personas (May)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BDC806-8324-4ABA-97B1-F77405814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1530350"/>
            <a:ext cx="8471251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20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E59C7-ABD9-4970-A3D3-A5DC06263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Website Traffic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355F1E4-AA4E-43A9-892D-7EC0E4D181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436797"/>
              </p:ext>
            </p:extLst>
          </p:nvPr>
        </p:nvGraphicFramePr>
        <p:xfrm>
          <a:off x="263951" y="1684866"/>
          <a:ext cx="9200560" cy="3914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174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8B9AA-E47E-41D6-9BC7-6AB442A3E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Page Views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5D08256-ED0C-4898-A347-9C99DDF6E1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163846"/>
              </p:ext>
            </p:extLst>
          </p:nvPr>
        </p:nvGraphicFramePr>
        <p:xfrm>
          <a:off x="490194" y="1720849"/>
          <a:ext cx="8946037" cy="410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976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52943-AD99-4968-9044-DB268565A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8A7F3-5364-4E8A-8E63-1BA720D6C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8589"/>
            <a:ext cx="8596668" cy="2093911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GB" dirty="0"/>
              <a:t>COVID-19 (5321)</a:t>
            </a:r>
          </a:p>
          <a:p>
            <a:pPr>
              <a:buFont typeface="+mj-lt"/>
              <a:buAutoNum type="arabicPeriod"/>
            </a:pPr>
            <a:r>
              <a:rPr lang="en-GB" dirty="0"/>
              <a:t>Homepage (5064)</a:t>
            </a:r>
          </a:p>
          <a:p>
            <a:pPr>
              <a:buFont typeface="+mj-lt"/>
              <a:buAutoNum type="arabicPeriod"/>
            </a:pPr>
            <a:r>
              <a:rPr lang="en-GB" dirty="0"/>
              <a:t>Knowledge: Environmental Health (2666)</a:t>
            </a:r>
          </a:p>
          <a:p>
            <a:pPr>
              <a:buFont typeface="+mj-lt"/>
              <a:buAutoNum type="arabicPeriod"/>
            </a:pPr>
            <a:r>
              <a:rPr lang="en-GB" dirty="0"/>
              <a:t>News (1273)</a:t>
            </a:r>
          </a:p>
          <a:p>
            <a:pPr>
              <a:buFont typeface="+mj-lt"/>
              <a:buAutoNum type="arabicPeriod"/>
            </a:pPr>
            <a:r>
              <a:rPr lang="en-GB" dirty="0"/>
              <a:t>My Hub (1049)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638769-3F0F-4048-B275-27F731A0E2B6}"/>
              </a:ext>
            </a:extLst>
          </p:cNvPr>
          <p:cNvSpPr txBox="1">
            <a:spLocks/>
          </p:cNvSpPr>
          <p:nvPr/>
        </p:nvSpPr>
        <p:spPr>
          <a:xfrm>
            <a:off x="677334" y="34925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Top Content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1098D63-B7BC-49FC-86E3-5E459ACA02DE}"/>
              </a:ext>
            </a:extLst>
          </p:cNvPr>
          <p:cNvSpPr txBox="1">
            <a:spLocks/>
          </p:cNvSpPr>
          <p:nvPr/>
        </p:nvSpPr>
        <p:spPr>
          <a:xfrm>
            <a:off x="677334" y="4281489"/>
            <a:ext cx="8596668" cy="2093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GB" dirty="0"/>
              <a:t>Knowledge Article – Environmental Health (2666)</a:t>
            </a:r>
          </a:p>
          <a:p>
            <a:pPr>
              <a:buFont typeface="+mj-lt"/>
              <a:buAutoNum type="arabicPeriod"/>
            </a:pPr>
            <a:r>
              <a:rPr lang="en-GB" dirty="0"/>
              <a:t>Knowledge Article – e-commerce: Selling to USA for UK SME’s (947)</a:t>
            </a:r>
          </a:p>
          <a:p>
            <a:pPr>
              <a:buFont typeface="+mj-lt"/>
              <a:buAutoNum type="arabicPeriod"/>
            </a:pPr>
            <a:r>
              <a:rPr lang="en-GB" dirty="0"/>
              <a:t>Topics - Coronavirus: Financial Help for Businesses (864)</a:t>
            </a:r>
          </a:p>
          <a:p>
            <a:pPr>
              <a:buFont typeface="+mj-lt"/>
              <a:buAutoNum type="arabicPeriod"/>
            </a:pPr>
            <a:r>
              <a:rPr lang="en-GB" dirty="0"/>
              <a:t>Knowledge Article – Costing a product or service (614)</a:t>
            </a:r>
          </a:p>
          <a:p>
            <a:pPr>
              <a:buFont typeface="+mj-lt"/>
              <a:buAutoNum type="arabicPeriod"/>
            </a:pPr>
            <a:r>
              <a:rPr lang="en-GB" dirty="0"/>
              <a:t>News: Support for Wiltshire Businesses Effected by COVID (451)</a:t>
            </a:r>
          </a:p>
          <a:p>
            <a:pPr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942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79C93-1D6E-4F0A-8399-B87406CE4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Community Membership: 1890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F0A8507-F7F2-4337-9F3A-28DE57E311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781788"/>
              </p:ext>
            </p:extLst>
          </p:nvPr>
        </p:nvGraphicFramePr>
        <p:xfrm>
          <a:off x="304799" y="1200150"/>
          <a:ext cx="9039225" cy="463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049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D46E3-043B-4F68-83A5-7B7724034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Downloads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ED7D534-CD24-4FF6-B203-FAEB342C42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169081"/>
              </p:ext>
            </p:extLst>
          </p:nvPr>
        </p:nvGraphicFramePr>
        <p:xfrm>
          <a:off x="485775" y="1304925"/>
          <a:ext cx="8788227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3796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A1F40-79A9-4FA3-8F11-901AF8F9D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Twitter Reach</a:t>
            </a:r>
            <a:br>
              <a:rPr lang="en-GB" dirty="0"/>
            </a:br>
            <a:r>
              <a:rPr lang="en-GB" sz="1800" dirty="0"/>
              <a:t>Total Followers: 2140</a:t>
            </a:r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1D3DD42-CA9A-45DF-B81A-6DCCF387C7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554707"/>
              </p:ext>
            </p:extLst>
          </p:nvPr>
        </p:nvGraphicFramePr>
        <p:xfrm>
          <a:off x="358219" y="2110739"/>
          <a:ext cx="8776354" cy="4063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8063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1EA4E-D8DF-4B0E-859D-B165C47D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Linkedin</a:t>
            </a:r>
            <a:r>
              <a:rPr lang="en-GB" dirty="0"/>
              <a:t> Reach</a:t>
            </a:r>
            <a:br>
              <a:rPr lang="en-GB" dirty="0"/>
            </a:br>
            <a:r>
              <a:rPr lang="en-GB" dirty="0"/>
              <a:t>Total followers: 660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690DB68-CADB-4034-9CE7-C0ED0421EF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480273"/>
              </p:ext>
            </p:extLst>
          </p:nvPr>
        </p:nvGraphicFramePr>
        <p:xfrm>
          <a:off x="400050" y="2110739"/>
          <a:ext cx="8596668" cy="4299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5307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8A013-9EA6-45A4-8BF5-F88434E96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Newsletter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A8D53E3-4C69-4BB2-9297-7AB4C27B40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956211"/>
              </p:ext>
            </p:extLst>
          </p:nvPr>
        </p:nvGraphicFramePr>
        <p:xfrm>
          <a:off x="581025" y="1323975"/>
          <a:ext cx="8692977" cy="4187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32817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A7961DF8CAB04089F2FA6F2A986640" ma:contentTypeVersion="12" ma:contentTypeDescription="Create a new document." ma:contentTypeScope="" ma:versionID="22210d00f3a45542f816a531a4ede92c">
  <xsd:schema xmlns:xsd="http://www.w3.org/2001/XMLSchema" xmlns:xs="http://www.w3.org/2001/XMLSchema" xmlns:p="http://schemas.microsoft.com/office/2006/metadata/properties" xmlns:ns2="a71e714d-19b9-4872-976b-99ddc3257641" xmlns:ns3="96891ed2-51bb-40de-a51a-2b8ff79cf164" targetNamespace="http://schemas.microsoft.com/office/2006/metadata/properties" ma:root="true" ma:fieldsID="ccf20d96c56dc40ef87951543bdddd40" ns2:_="" ns3:_="">
    <xsd:import namespace="a71e714d-19b9-4872-976b-99ddc3257641"/>
    <xsd:import namespace="96891ed2-51bb-40de-a51a-2b8ff79cf1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1e714d-19b9-4872-976b-99ddc32576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91ed2-51bb-40de-a51a-2b8ff79cf16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CE61EF-2C5C-42B1-B9CE-DBCD20F60995}">
  <ds:schemaRefs>
    <ds:schemaRef ds:uri="96891ed2-51bb-40de-a51a-2b8ff79cf164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www.w3.org/XML/1998/namespace"/>
    <ds:schemaRef ds:uri="a71e714d-19b9-4872-976b-99ddc3257641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25EDED8-68FC-4161-A389-2CB1539EC1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169556-6D55-474A-B227-C35138F0F5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1e714d-19b9-4872-976b-99ddc3257641"/>
    <ds:schemaRef ds:uri="96891ed2-51bb-40de-a51a-2b8ff79cf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15043</TotalTime>
  <Words>429</Words>
  <Application>Microsoft Office PowerPoint</Application>
  <PresentationFormat>Widescreen</PresentationFormat>
  <Paragraphs>121</Paragraphs>
  <Slides>15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Facet</vt:lpstr>
      <vt:lpstr>Online Reporting</vt:lpstr>
      <vt:lpstr>Website Traffic</vt:lpstr>
      <vt:lpstr>Page Views</vt:lpstr>
      <vt:lpstr>Top Pages</vt:lpstr>
      <vt:lpstr>Community Membership: 1890</vt:lpstr>
      <vt:lpstr>Downloads</vt:lpstr>
      <vt:lpstr>Twitter Reach Total Followers: 2140</vt:lpstr>
      <vt:lpstr>Linkedin Reach Total followers: 660</vt:lpstr>
      <vt:lpstr>Newsletter</vt:lpstr>
      <vt:lpstr>Paid Campaign</vt:lpstr>
      <vt:lpstr>COVID-19 Support – Geographical Analysis</vt:lpstr>
      <vt:lpstr>COVID-19 Support Industry Breakdown</vt:lpstr>
      <vt:lpstr>Personas (February)</vt:lpstr>
      <vt:lpstr>Personas (March + April)</vt:lpstr>
      <vt:lpstr>Personas (May)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Reporting</dc:title>
  <dc:creator>Burghes, Tim</dc:creator>
  <cp:lastModifiedBy>Deborah House</cp:lastModifiedBy>
  <cp:revision>33</cp:revision>
  <cp:lastPrinted>2019-04-09T07:15:31Z</cp:lastPrinted>
  <dcterms:created xsi:type="dcterms:W3CDTF">2019-03-29T11:36:37Z</dcterms:created>
  <dcterms:modified xsi:type="dcterms:W3CDTF">2020-06-02T13:46:19Z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0x01010085A7961DF8CAB04089F2FA6F2A986640</vt:lpwstr>
  </property>
</Properties>
</file>