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1012" r:id="rId6"/>
    <p:sldId id="802" r:id="rId7"/>
    <p:sldId id="967" r:id="rId8"/>
    <p:sldId id="1029" r:id="rId9"/>
    <p:sldId id="1022" r:id="rId10"/>
    <p:sldId id="1023" r:id="rId11"/>
    <p:sldId id="1028" r:id="rId12"/>
    <p:sldId id="1027" r:id="rId13"/>
    <p:sldId id="1024" r:id="rId14"/>
    <p:sldId id="1030" r:id="rId15"/>
    <p:sldId id="1026" r:id="rId16"/>
    <p:sldId id="924" r:id="rId17"/>
  </p:sldIdLst>
  <p:sldSz cx="9072563" cy="6553200"/>
  <p:notesSz cx="6669088" cy="9753600"/>
  <p:defaultTextStyle>
    <a:defPPr>
      <a:defRPr lang="en-US"/>
    </a:defPPr>
    <a:lvl1pPr marL="0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153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0306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5459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0612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75765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0918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86071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41224" algn="l" defTabSz="7103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  <a:srgbClr val="8CC349"/>
    <a:srgbClr val="EE3124"/>
    <a:srgbClr val="00965E"/>
    <a:srgbClr val="5B9BD5"/>
    <a:srgbClr val="00B3E3"/>
    <a:srgbClr val="908C89"/>
    <a:srgbClr val="0D96D4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210FA-C3AC-4770-9574-57F3BEB33AEF}" v="4" dt="2020-11-09T18:28:19.721"/>
    <p1510:client id="{9DBF7703-0301-41C6-8B4C-51353ADB36D6}" v="25" dt="2020-11-09T18:32:59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3792" autoAdjust="0"/>
  </p:normalViewPr>
  <p:slideViewPr>
    <p:cSldViewPr snapToGrid="0">
      <p:cViewPr varScale="1">
        <p:scale>
          <a:sx n="66" d="100"/>
          <a:sy n="66" d="100"/>
        </p:scale>
        <p:origin x="888" y="-88"/>
      </p:cViewPr>
      <p:guideLst>
        <p:guide orient="horz" pos="2064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a Houston" userId="82bba263-2c88-42e9-8a11-e5ce6cf0e8b3" providerId="ADAL" clId="{9DBF7703-0301-41C6-8B4C-51353ADB36D6}"/>
    <pc:docChg chg="modSld">
      <pc:chgData name="Dragana Houston" userId="82bba263-2c88-42e9-8a11-e5ce6cf0e8b3" providerId="ADAL" clId="{9DBF7703-0301-41C6-8B4C-51353ADB36D6}" dt="2020-11-09T18:33:40.944" v="27" actId="20577"/>
      <pc:docMkLst>
        <pc:docMk/>
      </pc:docMkLst>
      <pc:sldChg chg="modSp mod">
        <pc:chgData name="Dragana Houston" userId="82bba263-2c88-42e9-8a11-e5ce6cf0e8b3" providerId="ADAL" clId="{9DBF7703-0301-41C6-8B4C-51353ADB36D6}" dt="2020-11-09T18:33:40.944" v="27" actId="20577"/>
        <pc:sldMkLst>
          <pc:docMk/>
          <pc:sldMk cId="983530239" sldId="256"/>
        </pc:sldMkLst>
        <pc:spChg chg="mod">
          <ac:chgData name="Dragana Houston" userId="82bba263-2c88-42e9-8a11-e5ce6cf0e8b3" providerId="ADAL" clId="{9DBF7703-0301-41C6-8B4C-51353ADB36D6}" dt="2020-11-09T18:33:40.944" v="27" actId="20577"/>
          <ac:spMkLst>
            <pc:docMk/>
            <pc:sldMk cId="983530239" sldId="256"/>
            <ac:spMk id="3" creationId="{DA8A45DA-BF16-4C0C-AB2C-86759AF34724}"/>
          </ac:spMkLst>
        </pc:spChg>
      </pc:sldChg>
      <pc:sldChg chg="modSp">
        <pc:chgData name="Dragana Houston" userId="82bba263-2c88-42e9-8a11-e5ce6cf0e8b3" providerId="ADAL" clId="{9DBF7703-0301-41C6-8B4C-51353ADB36D6}" dt="2020-11-09T18:32:59.290" v="24" actId="20577"/>
        <pc:sldMkLst>
          <pc:docMk/>
          <pc:sldMk cId="1525295415" sldId="1024"/>
        </pc:sldMkLst>
        <pc:graphicFrameChg chg="mod">
          <ac:chgData name="Dragana Houston" userId="82bba263-2c88-42e9-8a11-e5ce6cf0e8b3" providerId="ADAL" clId="{9DBF7703-0301-41C6-8B4C-51353ADB36D6}" dt="2020-11-09T18:32:59.290" v="24" actId="20577"/>
          <ac:graphicFrameMkLst>
            <pc:docMk/>
            <pc:sldMk cId="1525295415" sldId="1024"/>
            <ac:graphicFrameMk id="8" creationId="{3F79DFEF-6184-4D12-8F7D-DEE6E5D7D824}"/>
          </ac:graphicFrameMkLst>
        </pc:graphicFrameChg>
      </pc:sldChg>
    </pc:docChg>
  </pc:docChgLst>
  <pc:docChgLst>
    <pc:chgData name="Dragana Houston" userId="82bba263-2c88-42e9-8a11-e5ce6cf0e8b3" providerId="ADAL" clId="{7A5210FA-C3AC-4770-9574-57F3BEB33AEF}"/>
    <pc:docChg chg="custSel modSld">
      <pc:chgData name="Dragana Houston" userId="82bba263-2c88-42e9-8a11-e5ce6cf0e8b3" providerId="ADAL" clId="{7A5210FA-C3AC-4770-9574-57F3BEB33AEF}" dt="2020-11-09T18:28:59.354" v="25" actId="1076"/>
      <pc:docMkLst>
        <pc:docMk/>
      </pc:docMkLst>
      <pc:sldChg chg="addSp delSp modSp mod">
        <pc:chgData name="Dragana Houston" userId="82bba263-2c88-42e9-8a11-e5ce6cf0e8b3" providerId="ADAL" clId="{7A5210FA-C3AC-4770-9574-57F3BEB33AEF}" dt="2020-11-09T18:28:59.354" v="25" actId="1076"/>
        <pc:sldMkLst>
          <pc:docMk/>
          <pc:sldMk cId="4055994134" sldId="1027"/>
        </pc:sldMkLst>
        <pc:spChg chg="add">
          <ac:chgData name="Dragana Houston" userId="82bba263-2c88-42e9-8a11-e5ce6cf0e8b3" providerId="ADAL" clId="{7A5210FA-C3AC-4770-9574-57F3BEB33AEF}" dt="2020-11-09T18:28:48.707" v="24" actId="22"/>
          <ac:spMkLst>
            <pc:docMk/>
            <pc:sldMk cId="4055994134" sldId="1027"/>
            <ac:spMk id="4" creationId="{C85E6853-5E82-46B6-8DBF-3C4D5811CA5A}"/>
          </ac:spMkLst>
        </pc:spChg>
        <pc:spChg chg="del">
          <ac:chgData name="Dragana Houston" userId="82bba263-2c88-42e9-8a11-e5ce6cf0e8b3" providerId="ADAL" clId="{7A5210FA-C3AC-4770-9574-57F3BEB33AEF}" dt="2020-11-09T18:28:43.906" v="23" actId="478"/>
          <ac:spMkLst>
            <pc:docMk/>
            <pc:sldMk cId="4055994134" sldId="1027"/>
            <ac:spMk id="15" creationId="{7C7B87C9-0BB2-4538-8B5E-D77DB931E354}"/>
          </ac:spMkLst>
        </pc:spChg>
        <pc:spChg chg="mod">
          <ac:chgData name="Dragana Houston" userId="82bba263-2c88-42e9-8a11-e5ce6cf0e8b3" providerId="ADAL" clId="{7A5210FA-C3AC-4770-9574-57F3BEB33AEF}" dt="2020-11-09T18:28:59.354" v="25" actId="1076"/>
          <ac:spMkLst>
            <pc:docMk/>
            <pc:sldMk cId="4055994134" sldId="1027"/>
            <ac:spMk id="17" creationId="{62A0D733-5425-4765-B4D4-64E32D6AC401}"/>
          </ac:spMkLst>
        </pc:spChg>
        <pc:spChg chg="mod">
          <ac:chgData name="Dragana Houston" userId="82bba263-2c88-42e9-8a11-e5ce6cf0e8b3" providerId="ADAL" clId="{7A5210FA-C3AC-4770-9574-57F3BEB33AEF}" dt="2020-11-09T18:28:39.287" v="22" actId="14100"/>
          <ac:spMkLst>
            <pc:docMk/>
            <pc:sldMk cId="4055994134" sldId="1027"/>
            <ac:spMk id="22" creationId="{974E9A0F-4F98-4DFA-8002-74A066C386B1}"/>
          </ac:spMkLst>
        </pc:spChg>
        <pc:graphicFrameChg chg="mod ord">
          <ac:chgData name="Dragana Houston" userId="82bba263-2c88-42e9-8a11-e5ce6cf0e8b3" providerId="ADAL" clId="{7A5210FA-C3AC-4770-9574-57F3BEB33AEF}" dt="2020-11-09T18:28:29.634" v="4" actId="167"/>
          <ac:graphicFrameMkLst>
            <pc:docMk/>
            <pc:sldMk cId="4055994134" sldId="1027"/>
            <ac:graphicFrameMk id="9" creationId="{B350681D-307F-41B9-9893-03C91B31EDE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SWLEP%20vs.%20UK%20Apprenticeships%20-%20Oct%202020%20timeser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UK%20vs.%20SWLEP%20Oct%202020%20monthly%20vacancy%20timeser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SWLEP%20Industry%20Apr-Oct%202019%20vs.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SWLEP%20Occupations%20-%202%20digit%20-%20Apr-Oct%202019%20vs.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SWLEP%20Towns%20Apr-Oct%202019%20vs.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Oct'20/Sep%20claimants%20-%20nomis_2020_10_15_14173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Oct'20/Sep%20claimants%20-%20nomis_2020_10_15_14173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dragana_houston_swlep_co_uk/Documents/Desktop/LMI%20-%20EMSI%20vs.%20Labour%20Insight/Nov'20/CJRS_Statistics_October_2020_t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SWLEP vs. UK Apprenticeship Postings, Oct 2019 - Oct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3144007694947"/>
          <c:y val="0.25807937803170589"/>
          <c:w val="0.6248111727143697"/>
          <c:h val="0.46024869960609116"/>
        </c:manualLayout>
      </c:layout>
      <c:lineChart>
        <c:grouping val="standard"/>
        <c:varyColors val="0"/>
        <c:ser>
          <c:idx val="1"/>
          <c:order val="1"/>
          <c:tx>
            <c:strRef>
              <c:f>Report1_Data!$C$1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Report1_Data!$A$95:$A$107</c:f>
              <c:strCache>
                <c:ptCount val="13"/>
                <c:pt idx="0">
                  <c:v>Oct-2019</c:v>
                </c:pt>
                <c:pt idx="1">
                  <c:v>Nov-2019</c:v>
                </c:pt>
                <c:pt idx="2">
                  <c:v>Dec-2019</c:v>
                </c:pt>
                <c:pt idx="3">
                  <c:v>Jan-2020</c:v>
                </c:pt>
                <c:pt idx="4">
                  <c:v>Feb-2020</c:v>
                </c:pt>
                <c:pt idx="5">
                  <c:v>Mar-2020</c:v>
                </c:pt>
                <c:pt idx="6">
                  <c:v>Apr-2020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Aug-2020</c:v>
                </c:pt>
                <c:pt idx="11">
                  <c:v>Sep-2020</c:v>
                </c:pt>
                <c:pt idx="12">
                  <c:v>Oct-2020</c:v>
                </c:pt>
              </c:strCache>
            </c:strRef>
          </c:cat>
          <c:val>
            <c:numRef>
              <c:f>Report1_Data!$C$95:$C$107</c:f>
              <c:numCache>
                <c:formatCode>General</c:formatCode>
                <c:ptCount val="13"/>
                <c:pt idx="0">
                  <c:v>9652</c:v>
                </c:pt>
                <c:pt idx="1">
                  <c:v>8718</c:v>
                </c:pt>
                <c:pt idx="2">
                  <c:v>6716</c:v>
                </c:pt>
                <c:pt idx="3">
                  <c:v>8352</c:v>
                </c:pt>
                <c:pt idx="4">
                  <c:v>9338</c:v>
                </c:pt>
                <c:pt idx="5">
                  <c:v>8149</c:v>
                </c:pt>
                <c:pt idx="6">
                  <c:v>1789</c:v>
                </c:pt>
                <c:pt idx="7">
                  <c:v>2077</c:v>
                </c:pt>
                <c:pt idx="8">
                  <c:v>3195</c:v>
                </c:pt>
                <c:pt idx="9">
                  <c:v>2958</c:v>
                </c:pt>
                <c:pt idx="10">
                  <c:v>8202</c:v>
                </c:pt>
                <c:pt idx="11">
                  <c:v>8798</c:v>
                </c:pt>
                <c:pt idx="12">
                  <c:v>7468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9C-4650-B40D-B0D8C0660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140815"/>
        <c:axId val="1700659215"/>
      </c:lineChart>
      <c:lineChart>
        <c:grouping val="standard"/>
        <c:varyColors val="0"/>
        <c:ser>
          <c:idx val="0"/>
          <c:order val="0"/>
          <c:tx>
            <c:strRef>
              <c:f>Report1_Data!$B$1</c:f>
              <c:strCache>
                <c:ptCount val="1"/>
                <c:pt idx="0">
                  <c:v>SWLEP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Report1_Data!$A$95:$A$107</c:f>
              <c:strCache>
                <c:ptCount val="13"/>
                <c:pt idx="0">
                  <c:v>Oct-2019</c:v>
                </c:pt>
                <c:pt idx="1">
                  <c:v>Nov-2019</c:v>
                </c:pt>
                <c:pt idx="2">
                  <c:v>Dec-2019</c:v>
                </c:pt>
                <c:pt idx="3">
                  <c:v>Jan-2020</c:v>
                </c:pt>
                <c:pt idx="4">
                  <c:v>Feb-2020</c:v>
                </c:pt>
                <c:pt idx="5">
                  <c:v>Mar-2020</c:v>
                </c:pt>
                <c:pt idx="6">
                  <c:v>Apr-2020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Aug-2020</c:v>
                </c:pt>
                <c:pt idx="11">
                  <c:v>Sep-2020</c:v>
                </c:pt>
                <c:pt idx="12">
                  <c:v>Oct-2020</c:v>
                </c:pt>
              </c:strCache>
            </c:strRef>
          </c:cat>
          <c:val>
            <c:numRef>
              <c:f>Report1_Data!$B$95:$B$107</c:f>
              <c:numCache>
                <c:formatCode>General</c:formatCode>
                <c:ptCount val="13"/>
                <c:pt idx="0">
                  <c:v>98</c:v>
                </c:pt>
                <c:pt idx="1">
                  <c:v>88</c:v>
                </c:pt>
                <c:pt idx="2">
                  <c:v>67</c:v>
                </c:pt>
                <c:pt idx="3">
                  <c:v>64</c:v>
                </c:pt>
                <c:pt idx="4">
                  <c:v>103</c:v>
                </c:pt>
                <c:pt idx="5">
                  <c:v>83</c:v>
                </c:pt>
                <c:pt idx="6">
                  <c:v>10</c:v>
                </c:pt>
                <c:pt idx="7">
                  <c:v>12</c:v>
                </c:pt>
                <c:pt idx="8">
                  <c:v>22</c:v>
                </c:pt>
                <c:pt idx="9">
                  <c:v>24</c:v>
                </c:pt>
                <c:pt idx="10">
                  <c:v>94</c:v>
                </c:pt>
                <c:pt idx="11">
                  <c:v>79</c:v>
                </c:pt>
                <c:pt idx="1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9C-4650-B40D-B0D8C0660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169807"/>
        <c:axId val="1755659631"/>
      </c:lineChart>
      <c:catAx>
        <c:axId val="180214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59215"/>
        <c:crosses val="autoZero"/>
        <c:auto val="1"/>
        <c:lblAlgn val="ctr"/>
        <c:lblOffset val="100"/>
        <c:noMultiLvlLbl val="0"/>
      </c:catAx>
      <c:valAx>
        <c:axId val="17006592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/>
                  <a:t>UK Vacancies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140815"/>
        <c:crosses val="autoZero"/>
        <c:crossBetween val="between"/>
      </c:valAx>
      <c:valAx>
        <c:axId val="175565963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/>
                  <a:t>SWLEP Vacancies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169807"/>
        <c:crosses val="max"/>
        <c:crossBetween val="between"/>
      </c:valAx>
      <c:catAx>
        <c:axId val="1690169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56596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80"/>
              <a:t>SWLEP vs. UK Job Postings, Oct 2019 - Oct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Report1_Data!$B$1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[1]Report1_Data!$A$95:$A$107</c:f>
              <c:strCache>
                <c:ptCount val="13"/>
                <c:pt idx="0">
                  <c:v>Oct-2019</c:v>
                </c:pt>
                <c:pt idx="1">
                  <c:v>Nov-2019</c:v>
                </c:pt>
                <c:pt idx="2">
                  <c:v>Dec-2019</c:v>
                </c:pt>
                <c:pt idx="3">
                  <c:v>Jan-2020</c:v>
                </c:pt>
                <c:pt idx="4">
                  <c:v>Feb-2020</c:v>
                </c:pt>
                <c:pt idx="5">
                  <c:v>Mar-2020</c:v>
                </c:pt>
                <c:pt idx="6">
                  <c:v>Apr-2020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Aug-2020</c:v>
                </c:pt>
                <c:pt idx="11">
                  <c:v>Sep-2020</c:v>
                </c:pt>
                <c:pt idx="12">
                  <c:v>Oct-2020</c:v>
                </c:pt>
              </c:strCache>
            </c:strRef>
          </c:cat>
          <c:val>
            <c:numRef>
              <c:f>Report1_Data!$B$95:$B$107</c:f>
              <c:numCache>
                <c:formatCode>General</c:formatCode>
                <c:ptCount val="13"/>
                <c:pt idx="0">
                  <c:v>621212</c:v>
                </c:pt>
                <c:pt idx="1">
                  <c:v>675216</c:v>
                </c:pt>
                <c:pt idx="2">
                  <c:v>435167</c:v>
                </c:pt>
                <c:pt idx="3">
                  <c:v>760431</c:v>
                </c:pt>
                <c:pt idx="4">
                  <c:v>655565</c:v>
                </c:pt>
                <c:pt idx="5">
                  <c:v>625002</c:v>
                </c:pt>
                <c:pt idx="6">
                  <c:v>308251</c:v>
                </c:pt>
                <c:pt idx="7">
                  <c:v>361636</c:v>
                </c:pt>
                <c:pt idx="8">
                  <c:v>403079</c:v>
                </c:pt>
                <c:pt idx="9">
                  <c:v>445701</c:v>
                </c:pt>
                <c:pt idx="10">
                  <c:v>506864</c:v>
                </c:pt>
                <c:pt idx="11">
                  <c:v>563260</c:v>
                </c:pt>
                <c:pt idx="12">
                  <c:v>653888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A4-4271-B492-B41E71057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140815"/>
        <c:axId val="1700659215"/>
      </c:lineChart>
      <c:lineChart>
        <c:grouping val="standard"/>
        <c:varyColors val="0"/>
        <c:ser>
          <c:idx val="0"/>
          <c:order val="0"/>
          <c:tx>
            <c:strRef>
              <c:f>Report1_Data!$C$1</c:f>
              <c:strCache>
                <c:ptCount val="1"/>
                <c:pt idx="0">
                  <c:v>SWLEP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[1]Report1_Data!$A$95:$A$107</c:f>
              <c:strCache>
                <c:ptCount val="13"/>
                <c:pt idx="0">
                  <c:v>Oct-2019</c:v>
                </c:pt>
                <c:pt idx="1">
                  <c:v>Nov-2019</c:v>
                </c:pt>
                <c:pt idx="2">
                  <c:v>Dec-2019</c:v>
                </c:pt>
                <c:pt idx="3">
                  <c:v>Jan-2020</c:v>
                </c:pt>
                <c:pt idx="4">
                  <c:v>Feb-2020</c:v>
                </c:pt>
                <c:pt idx="5">
                  <c:v>Mar-2020</c:v>
                </c:pt>
                <c:pt idx="6">
                  <c:v>Apr-2020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Aug-2020</c:v>
                </c:pt>
                <c:pt idx="11">
                  <c:v>Sep-2020</c:v>
                </c:pt>
                <c:pt idx="12">
                  <c:v>Oct-2020</c:v>
                </c:pt>
              </c:strCache>
            </c:strRef>
          </c:cat>
          <c:val>
            <c:numRef>
              <c:f>Report1_Data!$C$95:$C$107</c:f>
              <c:numCache>
                <c:formatCode>General</c:formatCode>
                <c:ptCount val="13"/>
                <c:pt idx="0">
                  <c:v>6367</c:v>
                </c:pt>
                <c:pt idx="1">
                  <c:v>7251</c:v>
                </c:pt>
                <c:pt idx="2">
                  <c:v>4263</c:v>
                </c:pt>
                <c:pt idx="3">
                  <c:v>6838</c:v>
                </c:pt>
                <c:pt idx="4">
                  <c:v>5883</c:v>
                </c:pt>
                <c:pt idx="5">
                  <c:v>5861</c:v>
                </c:pt>
                <c:pt idx="6">
                  <c:v>3259</c:v>
                </c:pt>
                <c:pt idx="7">
                  <c:v>3650</c:v>
                </c:pt>
                <c:pt idx="8">
                  <c:v>3810</c:v>
                </c:pt>
                <c:pt idx="9">
                  <c:v>4094</c:v>
                </c:pt>
                <c:pt idx="10">
                  <c:v>5051</c:v>
                </c:pt>
                <c:pt idx="11">
                  <c:v>5523</c:v>
                </c:pt>
                <c:pt idx="12">
                  <c:v>6547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A4-4271-B492-B41E71057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169807"/>
        <c:axId val="1755659631"/>
      </c:lineChart>
      <c:catAx>
        <c:axId val="180214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59215"/>
        <c:crosses val="autoZero"/>
        <c:auto val="1"/>
        <c:lblAlgn val="ctr"/>
        <c:lblOffset val="100"/>
        <c:noMultiLvlLbl val="0"/>
      </c:catAx>
      <c:valAx>
        <c:axId val="17006592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UK Vacancies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140815"/>
        <c:crosses val="autoZero"/>
        <c:crossBetween val="between"/>
      </c:valAx>
      <c:valAx>
        <c:axId val="175565963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SWLEP Vacancies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169807"/>
        <c:crosses val="max"/>
        <c:crossBetween val="between"/>
      </c:valAx>
      <c:catAx>
        <c:axId val="1690169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56596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80" dirty="0"/>
              <a:t>SWLEP Job Postings by Industry (% Total) Apr-Oct 2020 vs. Apr-Oct 2019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Report1_Data!$S$1</c:f>
              <c:strCache>
                <c:ptCount val="1"/>
                <c:pt idx="0">
                  <c:v>2020 vs.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Report1_Data!$R$2:$R$22</c:f>
              <c:strCache>
                <c:ptCount val="21"/>
                <c:pt idx="0">
                  <c:v>ACCOMMODATION AND FOOD SERVICE ACTIVITIES</c:v>
                </c:pt>
                <c:pt idx="1">
                  <c:v>WHOLESALE AND RETAIL TRADE; REPAIR OF MOTOR VEHICLES AND MOTORCYCLES</c:v>
                </c:pt>
                <c:pt idx="2">
                  <c:v>INFORMATION AND COMMUNICATION</c:v>
                </c:pt>
                <c:pt idx="3">
                  <c:v>FINANCIAL AND INSURANCE ACTIVITIES</c:v>
                </c:pt>
                <c:pt idx="4">
                  <c:v>CONSTRUCTION</c:v>
                </c:pt>
                <c:pt idx="5">
                  <c:v>ADMINISTRATIVE AND SUPPORT SERVICE ACTIVITIES</c:v>
                </c:pt>
                <c:pt idx="6">
                  <c:v>MANUFACTURING</c:v>
                </c:pt>
                <c:pt idx="7">
                  <c:v>ARTS, ENTERTAINMENT AND RECREATION</c:v>
                </c:pt>
                <c:pt idx="8">
                  <c:v>PUBLIC ADMINISTRATION AND DEFENCE; COMPULSORY SOCIAL SECURITY</c:v>
                </c:pt>
                <c:pt idx="9">
                  <c:v>ACTIVITIES OF EXTRATERRITORIAL ORGANISATIONS AND BODIES</c:v>
                </c:pt>
                <c:pt idx="10">
                  <c:v>MINING AND QUARRYING</c:v>
                </c:pt>
                <c:pt idx="11">
                  <c:v>AGRICULTURE, FORESTRY AND FISHING</c:v>
                </c:pt>
                <c:pt idx="12">
                  <c:v>OTHER SERVICE ACTIVITIES</c:v>
                </c:pt>
                <c:pt idx="13">
                  <c:v>WATER SUPPLY; SEWERAGE, WASTE MANAGEMENT AND REMEDIATION ACTIVITIES</c:v>
                </c:pt>
                <c:pt idx="14">
                  <c:v>ELECTRICITY, GAS, STEAM AND AIR CONDITIONING SUPPLY</c:v>
                </c:pt>
                <c:pt idx="15">
                  <c:v>ACTIVITIES OF HOUSEHOLDS AS EMPLOYERS; UNDIFFERENTIATED GOODS-AND SERVICES-PRODUCING ACTIVITIES OF HOUSEHOLDS FOR OWN USE</c:v>
                </c:pt>
                <c:pt idx="16">
                  <c:v>REAL ESTATE ACTIVITIES</c:v>
                </c:pt>
                <c:pt idx="17">
                  <c:v>TRANSPORTATION AND STORAGE</c:v>
                </c:pt>
                <c:pt idx="18">
                  <c:v>EDUCATION</c:v>
                </c:pt>
                <c:pt idx="19">
                  <c:v>PROFESSIONAL, SCIENTIFIC AND TECHNICAL ACTIVITIES</c:v>
                </c:pt>
                <c:pt idx="20">
                  <c:v>HUMAN HEALTH AND SOCIAL WORK ACTIVITIES</c:v>
                </c:pt>
              </c:strCache>
            </c:strRef>
          </c:cat>
          <c:val>
            <c:numRef>
              <c:f>Report1_Data!$S$2:$S$22</c:f>
              <c:numCache>
                <c:formatCode>0%</c:formatCode>
                <c:ptCount val="21"/>
                <c:pt idx="0">
                  <c:v>-3.6608078263966351E-2</c:v>
                </c:pt>
                <c:pt idx="1">
                  <c:v>-2.4563886544828384E-2</c:v>
                </c:pt>
                <c:pt idx="2">
                  <c:v>-1.5018872876201145E-2</c:v>
                </c:pt>
                <c:pt idx="3">
                  <c:v>-1.2493759449079808E-2</c:v>
                </c:pt>
                <c:pt idx="4">
                  <c:v>-8.2679945240258894E-3</c:v>
                </c:pt>
                <c:pt idx="5">
                  <c:v>-6.5050885813167716E-3</c:v>
                </c:pt>
                <c:pt idx="6">
                  <c:v>-3.9807861316369653E-3</c:v>
                </c:pt>
                <c:pt idx="7">
                  <c:v>-2.3345178268425141E-3</c:v>
                </c:pt>
                <c:pt idx="8">
                  <c:v>-1.6762903716496524E-3</c:v>
                </c:pt>
                <c:pt idx="9">
                  <c:v>-1.023580743362913E-3</c:v>
                </c:pt>
                <c:pt idx="10">
                  <c:v>-8.0250193219350821E-4</c:v>
                </c:pt>
                <c:pt idx="11">
                  <c:v>-5.0905531050608863E-4</c:v>
                </c:pt>
                <c:pt idx="12">
                  <c:v>-3.8796524742221866E-4</c:v>
                </c:pt>
                <c:pt idx="13">
                  <c:v>5.9678398785785285E-5</c:v>
                </c:pt>
                <c:pt idx="14">
                  <c:v>3.863273910206925E-4</c:v>
                </c:pt>
                <c:pt idx="15">
                  <c:v>7.1011410993254004E-4</c:v>
                </c:pt>
                <c:pt idx="16">
                  <c:v>9.0382640782980458E-4</c:v>
                </c:pt>
                <c:pt idx="17">
                  <c:v>1.760154980015291E-3</c:v>
                </c:pt>
                <c:pt idx="18">
                  <c:v>4.3778788506560473E-3</c:v>
                </c:pt>
                <c:pt idx="19">
                  <c:v>7.2563558210275159E-3</c:v>
                </c:pt>
                <c:pt idx="20">
                  <c:v>9.8718041843764509E-2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4-444B-8C72-417FF080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860415"/>
        <c:axId val="1933371311"/>
      </c:barChart>
      <c:catAx>
        <c:axId val="8286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71311"/>
        <c:crosses val="autoZero"/>
        <c:auto val="1"/>
        <c:lblAlgn val="ctr"/>
        <c:lblOffset val="100"/>
        <c:noMultiLvlLbl val="0"/>
      </c:catAx>
      <c:valAx>
        <c:axId val="19333713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6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80" dirty="0"/>
              <a:t>SWLEP Job Postings by Occupation (% Total), Apr-Oct 2020 vs. Apr-Oct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Report1_Data!$Q$1</c:f>
              <c:strCache>
                <c:ptCount val="1"/>
                <c:pt idx="0">
                  <c:v>2020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Report1_Data!$N$2:$N$26</c:f>
              <c:strCache>
                <c:ptCount val="25"/>
                <c:pt idx="0">
                  <c:v>CARING PERSONAL SERVICE OCCUPATIONS</c:v>
                </c:pt>
                <c:pt idx="1">
                  <c:v>HEALTH PROFESSIONALS</c:v>
                </c:pt>
                <c:pt idx="2">
                  <c:v>SCIENCE, RESEARCH, ENGINEERING AND TECHNOLOGY PROFESSIONALS</c:v>
                </c:pt>
                <c:pt idx="3">
                  <c:v>TEACHING AND EDUCATIONAL PROFESSIONALS</c:v>
                </c:pt>
                <c:pt idx="4">
                  <c:v>BUSINESS, MEDIA AND PUBLIC SERVICE PROFESSIONALS</c:v>
                </c:pt>
                <c:pt idx="5">
                  <c:v>TRANSPORT AND MOBILE MACHINE DRIVERS AND OPERATIVES</c:v>
                </c:pt>
                <c:pt idx="6">
                  <c:v>SKILLED METAL, ELECTRICAL AND ELECTRONIC TRADES</c:v>
                </c:pt>
                <c:pt idx="7">
                  <c:v>HEALTH AND SOCIAL CARE ASSOCIATE PROFESSIONALS</c:v>
                </c:pt>
                <c:pt idx="8">
                  <c:v>OTHER MANAGERS AND PROPRIETORS</c:v>
                </c:pt>
                <c:pt idx="9">
                  <c:v>CORPORATE MANAGERS AND DIRECTORS</c:v>
                </c:pt>
                <c:pt idx="10">
                  <c:v>SKILLED AGRICULTURAL AND RELATED TRADES</c:v>
                </c:pt>
                <c:pt idx="11">
                  <c:v>PROTECTIVE SERVICE OCCUPATIONS</c:v>
                </c:pt>
                <c:pt idx="12">
                  <c:v>ELEMENTARY TRADES AND RELATED OCCUPATIONS</c:v>
                </c:pt>
                <c:pt idx="13">
                  <c:v>SKILLED CONSTRUCTION AND BUILDING TRADES</c:v>
                </c:pt>
                <c:pt idx="14">
                  <c:v>ELEMENTARY ADMINISTRATION AND SERVICE OCCUPATIONS</c:v>
                </c:pt>
                <c:pt idx="15">
                  <c:v>SCIENCE, ENGINEERING AND TECHNOLOGY ASSOCIATE PROFESSIONALS</c:v>
                </c:pt>
                <c:pt idx="16">
                  <c:v>CULTURE, MEDIA AND SPORTS OCCUPATIONS</c:v>
                </c:pt>
                <c:pt idx="17">
                  <c:v>LEISURE, TRAVEL AND RELATED PERSONAL SERVICE OCCUPATIONS</c:v>
                </c:pt>
                <c:pt idx="18">
                  <c:v>SECRETARIAL AND RELATED OCCUPATIONS</c:v>
                </c:pt>
                <c:pt idx="19">
                  <c:v>PROCESS, PLANT AND MACHINE OPERATIVES</c:v>
                </c:pt>
                <c:pt idx="20">
                  <c:v>TEXTILES, PRINTING AND OTHER SKILLED TRADES</c:v>
                </c:pt>
                <c:pt idx="21">
                  <c:v>ADMINISTRATIVE OCCUPATIONS</c:v>
                </c:pt>
                <c:pt idx="22">
                  <c:v>CUSTOMER SERVICE OCCUPATIONS</c:v>
                </c:pt>
                <c:pt idx="23">
                  <c:v>SALES OCCUPATIONS</c:v>
                </c:pt>
                <c:pt idx="24">
                  <c:v>BUSINESS AND PUBLIC SERVICE ASSOCIATE PROFESSIONALS</c:v>
                </c:pt>
              </c:strCache>
            </c:strRef>
          </c:cat>
          <c:val>
            <c:numRef>
              <c:f>Report1_Data!$Q$2:$Q$26</c:f>
              <c:numCache>
                <c:formatCode>0%</c:formatCode>
                <c:ptCount val="25"/>
                <c:pt idx="0">
                  <c:v>4.0801801445110093E-2</c:v>
                </c:pt>
                <c:pt idx="1">
                  <c:v>2.5074915986122701E-2</c:v>
                </c:pt>
                <c:pt idx="2">
                  <c:v>1.1269150490500007E-2</c:v>
                </c:pt>
                <c:pt idx="3">
                  <c:v>6.7837382577158045E-3</c:v>
                </c:pt>
                <c:pt idx="4">
                  <c:v>5.0836548010769061E-3</c:v>
                </c:pt>
                <c:pt idx="5">
                  <c:v>1.5593059388475002E-3</c:v>
                </c:pt>
                <c:pt idx="6">
                  <c:v>1.427337131297203E-3</c:v>
                </c:pt>
                <c:pt idx="7">
                  <c:v>1.803996565706012E-4</c:v>
                </c:pt>
                <c:pt idx="8">
                  <c:v>-5.0533261173803246E-5</c:v>
                </c:pt>
                <c:pt idx="9">
                  <c:v>-9.7442439812897574E-5</c:v>
                </c:pt>
                <c:pt idx="10">
                  <c:v>-1.9371228899848982E-4</c:v>
                </c:pt>
                <c:pt idx="11">
                  <c:v>-4.983176954132299E-4</c:v>
                </c:pt>
                <c:pt idx="12">
                  <c:v>-1.4137864899463008E-3</c:v>
                </c:pt>
                <c:pt idx="13">
                  <c:v>-2.1206547439825973E-3</c:v>
                </c:pt>
                <c:pt idx="14">
                  <c:v>-2.3560765100151954E-3</c:v>
                </c:pt>
                <c:pt idx="15">
                  <c:v>-2.6638871032600014E-3</c:v>
                </c:pt>
                <c:pt idx="16">
                  <c:v>-3.3375967475033994E-3</c:v>
                </c:pt>
                <c:pt idx="17">
                  <c:v>-3.3651288263558902E-3</c:v>
                </c:pt>
                <c:pt idx="18">
                  <c:v>-3.8947256544331985E-3</c:v>
                </c:pt>
                <c:pt idx="19">
                  <c:v>-4.2813854304241984E-3</c:v>
                </c:pt>
                <c:pt idx="20">
                  <c:v>-9.2151398316902E-3</c:v>
                </c:pt>
                <c:pt idx="21">
                  <c:v>-1.0723851420406896E-2</c:v>
                </c:pt>
                <c:pt idx="22">
                  <c:v>-1.1224555551955E-2</c:v>
                </c:pt>
                <c:pt idx="23">
                  <c:v>-1.6353009979250009E-2</c:v>
                </c:pt>
                <c:pt idx="24">
                  <c:v>-2.0390499732618798E-2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0-4341-A57C-C858FBB1A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8835583"/>
        <c:axId val="1697297103"/>
      </c:barChart>
      <c:catAx>
        <c:axId val="152883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297103"/>
        <c:crosses val="autoZero"/>
        <c:auto val="1"/>
        <c:lblAlgn val="ctr"/>
        <c:lblOffset val="100"/>
        <c:noMultiLvlLbl val="0"/>
      </c:catAx>
      <c:valAx>
        <c:axId val="169729710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83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Job Postings by Town, April - October 2020 vs. 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Report1_Data!$R$1</c:f>
              <c:strCache>
                <c:ptCount val="1"/>
                <c:pt idx="0">
                  <c:v>2020 vs.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Report1_Data!$O$2:$O$22</c:f>
              <c:strCache>
                <c:ptCount val="20"/>
                <c:pt idx="0">
                  <c:v>Corsham</c:v>
                </c:pt>
                <c:pt idx="1">
                  <c:v>Trowbridge</c:v>
                </c:pt>
                <c:pt idx="2">
                  <c:v>Westbury</c:v>
                </c:pt>
                <c:pt idx="3">
                  <c:v>Wootton Bassett</c:v>
                </c:pt>
                <c:pt idx="4">
                  <c:v>Warminster</c:v>
                </c:pt>
                <c:pt idx="5">
                  <c:v>Bradford-on-avon</c:v>
                </c:pt>
                <c:pt idx="6">
                  <c:v>Colerne</c:v>
                </c:pt>
                <c:pt idx="7">
                  <c:v>Ludgershall</c:v>
                </c:pt>
                <c:pt idx="8">
                  <c:v>Heywood</c:v>
                </c:pt>
                <c:pt idx="9">
                  <c:v>Mere</c:v>
                </c:pt>
                <c:pt idx="10">
                  <c:v>Pewsey</c:v>
                </c:pt>
                <c:pt idx="11">
                  <c:v>Calne</c:v>
                </c:pt>
                <c:pt idx="12">
                  <c:v>Melksham</c:v>
                </c:pt>
                <c:pt idx="13">
                  <c:v>Devizes</c:v>
                </c:pt>
                <c:pt idx="14">
                  <c:v>Marlborough</c:v>
                </c:pt>
                <c:pt idx="15">
                  <c:v>Tidworth</c:v>
                </c:pt>
                <c:pt idx="16">
                  <c:v>Malmesbury</c:v>
                </c:pt>
                <c:pt idx="17">
                  <c:v>Chippenham</c:v>
                </c:pt>
                <c:pt idx="18">
                  <c:v>Salisbury</c:v>
                </c:pt>
                <c:pt idx="19">
                  <c:v>Swindon</c:v>
                </c:pt>
              </c:strCache>
            </c:strRef>
          </c:cat>
          <c:val>
            <c:numRef>
              <c:f>Report1_Data!$R$2:$R$22</c:f>
              <c:numCache>
                <c:formatCode>General</c:formatCode>
                <c:ptCount val="21"/>
                <c:pt idx="0">
                  <c:v>329</c:v>
                </c:pt>
                <c:pt idx="1">
                  <c:v>149</c:v>
                </c:pt>
                <c:pt idx="2">
                  <c:v>51</c:v>
                </c:pt>
                <c:pt idx="3">
                  <c:v>42</c:v>
                </c:pt>
                <c:pt idx="4">
                  <c:v>20</c:v>
                </c:pt>
                <c:pt idx="5">
                  <c:v>-7</c:v>
                </c:pt>
                <c:pt idx="6">
                  <c:v>-10</c:v>
                </c:pt>
                <c:pt idx="7">
                  <c:v>-13</c:v>
                </c:pt>
                <c:pt idx="8">
                  <c:v>-29</c:v>
                </c:pt>
                <c:pt idx="9">
                  <c:v>-37</c:v>
                </c:pt>
                <c:pt idx="10">
                  <c:v>-54</c:v>
                </c:pt>
                <c:pt idx="11">
                  <c:v>-84</c:v>
                </c:pt>
                <c:pt idx="12">
                  <c:v>-112</c:v>
                </c:pt>
                <c:pt idx="13">
                  <c:v>-137</c:v>
                </c:pt>
                <c:pt idx="14">
                  <c:v>-177</c:v>
                </c:pt>
                <c:pt idx="15">
                  <c:v>-208</c:v>
                </c:pt>
                <c:pt idx="16">
                  <c:v>-346</c:v>
                </c:pt>
                <c:pt idx="17">
                  <c:v>-404</c:v>
                </c:pt>
                <c:pt idx="18">
                  <c:v>-881</c:v>
                </c:pt>
                <c:pt idx="19">
                  <c:v>-4385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F-4B10-9B23-2A784AF98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33133119"/>
        <c:axId val="1104386143"/>
      </c:barChart>
      <c:catAx>
        <c:axId val="103313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386143"/>
        <c:crosses val="autoZero"/>
        <c:auto val="1"/>
        <c:lblAlgn val="ctr"/>
        <c:lblOffset val="100"/>
        <c:noMultiLvlLbl val="0"/>
      </c:catAx>
      <c:valAx>
        <c:axId val="110438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13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SWLEP vs. England 18-24-Year-Old Claimants (% Total), Sep 2019 - Sep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Data!$F$8</c:f>
              <c:strCache>
                <c:ptCount val="1"/>
                <c:pt idx="0">
                  <c:v>SWLEP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00000000000002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A9-49E6-AA1B-500FFEFB91C4}"/>
                </c:ext>
              </c:extLst>
            </c:dLbl>
            <c:dLbl>
              <c:idx val="12"/>
              <c:layout>
                <c:manualLayout>
                  <c:x val="-1.9761221170854947E-2"/>
                  <c:y val="-3.665521632109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9-49E6-AA1B-500FFEFB9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Data!$A$9:$A$21</c:f>
              <c:strCache>
                <c:ptCount val="13"/>
                <c:pt idx="0">
                  <c:v>September 2019</c:v>
                </c:pt>
                <c:pt idx="1">
                  <c:v>October 2019</c:v>
                </c:pt>
                <c:pt idx="2">
                  <c:v>November 2019</c:v>
                </c:pt>
                <c:pt idx="3">
                  <c:v>December 2019</c:v>
                </c:pt>
                <c:pt idx="4">
                  <c:v>January 2020</c:v>
                </c:pt>
                <c:pt idx="5">
                  <c:v>February 2020</c:v>
                </c:pt>
                <c:pt idx="6">
                  <c:v>March 2020</c:v>
                </c:pt>
                <c:pt idx="7">
                  <c:v>April 2020</c:v>
                </c:pt>
                <c:pt idx="8">
                  <c:v>May 2020</c:v>
                </c:pt>
                <c:pt idx="9">
                  <c:v>June 2020</c:v>
                </c:pt>
                <c:pt idx="10">
                  <c:v>July 2020</c:v>
                </c:pt>
                <c:pt idx="11">
                  <c:v>August 2020</c:v>
                </c:pt>
                <c:pt idx="12">
                  <c:v>September 2020</c:v>
                </c:pt>
              </c:strCache>
            </c:strRef>
          </c:cat>
          <c:val>
            <c:numRef>
              <c:f>Data!$F$9:$F$21</c:f>
              <c:numCache>
                <c:formatCode>0%</c:formatCode>
                <c:ptCount val="13"/>
                <c:pt idx="0">
                  <c:v>0.19120342089187539</c:v>
                </c:pt>
                <c:pt idx="1">
                  <c:v>0.19107896323086196</c:v>
                </c:pt>
                <c:pt idx="2">
                  <c:v>0.18912386706948642</c:v>
                </c:pt>
                <c:pt idx="3">
                  <c:v>0.19082568807339451</c:v>
                </c:pt>
                <c:pt idx="4">
                  <c:v>0.18769043266301036</c:v>
                </c:pt>
                <c:pt idx="5">
                  <c:v>0.18848167539267016</c:v>
                </c:pt>
                <c:pt idx="6">
                  <c:v>0.19146482122260669</c:v>
                </c:pt>
                <c:pt idx="7">
                  <c:v>0.17838175570134332</c:v>
                </c:pt>
                <c:pt idx="8">
                  <c:v>0.19216417910447761</c:v>
                </c:pt>
                <c:pt idx="9">
                  <c:v>0.20724494825036965</c:v>
                </c:pt>
                <c:pt idx="10">
                  <c:v>0.20726392251815981</c:v>
                </c:pt>
                <c:pt idx="11">
                  <c:v>0.19904988123515441</c:v>
                </c:pt>
                <c:pt idx="12">
                  <c:v>0.20286396181384247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9-49E6-AA1B-500FFEFB91C4}"/>
            </c:ext>
          </c:extLst>
        </c:ser>
        <c:ser>
          <c:idx val="1"/>
          <c:order val="1"/>
          <c:tx>
            <c:strRef>
              <c:f>Data!$G$8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3.665521632109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9-49E6-AA1B-500FFEFB9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Data!$A$9:$A$21</c:f>
              <c:strCache>
                <c:ptCount val="13"/>
                <c:pt idx="0">
                  <c:v>September 2019</c:v>
                </c:pt>
                <c:pt idx="1">
                  <c:v>October 2019</c:v>
                </c:pt>
                <c:pt idx="2">
                  <c:v>November 2019</c:v>
                </c:pt>
                <c:pt idx="3">
                  <c:v>December 2019</c:v>
                </c:pt>
                <c:pt idx="4">
                  <c:v>January 2020</c:v>
                </c:pt>
                <c:pt idx="5">
                  <c:v>February 2020</c:v>
                </c:pt>
                <c:pt idx="6">
                  <c:v>March 2020</c:v>
                </c:pt>
                <c:pt idx="7">
                  <c:v>April 2020</c:v>
                </c:pt>
                <c:pt idx="8">
                  <c:v>May 2020</c:v>
                </c:pt>
                <c:pt idx="9">
                  <c:v>June 2020</c:v>
                </c:pt>
                <c:pt idx="10">
                  <c:v>July 2020</c:v>
                </c:pt>
                <c:pt idx="11">
                  <c:v>August 2020</c:v>
                </c:pt>
                <c:pt idx="12">
                  <c:v>September 2020</c:v>
                </c:pt>
              </c:strCache>
            </c:strRef>
          </c:cat>
          <c:val>
            <c:numRef>
              <c:f>Data!$G$9:$G$21</c:f>
              <c:numCache>
                <c:formatCode>0%</c:formatCode>
                <c:ptCount val="13"/>
                <c:pt idx="0">
                  <c:v>0.18677747342030734</c:v>
                </c:pt>
                <c:pt idx="1">
                  <c:v>0.18700002025234422</c:v>
                </c:pt>
                <c:pt idx="2">
                  <c:v>0.18618793109493731</c:v>
                </c:pt>
                <c:pt idx="3">
                  <c:v>0.18461845187658874</c:v>
                </c:pt>
                <c:pt idx="4">
                  <c:v>0.1819435891119596</c:v>
                </c:pt>
                <c:pt idx="5">
                  <c:v>0.18372308790293804</c:v>
                </c:pt>
                <c:pt idx="6">
                  <c:v>0.18592296228038421</c:v>
                </c:pt>
                <c:pt idx="7">
                  <c:v>0.17703041550383203</c:v>
                </c:pt>
                <c:pt idx="8">
                  <c:v>0.18494561461992048</c:v>
                </c:pt>
                <c:pt idx="9">
                  <c:v>0.19481599461968585</c:v>
                </c:pt>
                <c:pt idx="10">
                  <c:v>0.19609085493863654</c:v>
                </c:pt>
                <c:pt idx="11">
                  <c:v>0.19200001752844539</c:v>
                </c:pt>
                <c:pt idx="12">
                  <c:v>0.19350286466180083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A9-49E6-AA1B-500FFEFB9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966816"/>
        <c:axId val="384109072"/>
      </c:lineChart>
      <c:catAx>
        <c:axId val="4369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109072"/>
        <c:crosses val="autoZero"/>
        <c:auto val="1"/>
        <c:lblAlgn val="ctr"/>
        <c:lblOffset val="100"/>
        <c:noMultiLvlLbl val="0"/>
      </c:catAx>
      <c:valAx>
        <c:axId val="38410907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66816"/>
        <c:crosses val="autoZero"/>
        <c:crossBetween val="between"/>
        <c:majorUnit val="1.0000000000000002E-2"/>
        <c:minorUnit val="2.0000000000000005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SWLEP vs. England Claimants (% Residents aged 16-64), Sep 2019 - Sep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Data!$B$37</c:f>
              <c:strCache>
                <c:ptCount val="1"/>
                <c:pt idx="0">
                  <c:v>SWLEP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641831756282436E-2"/>
                  <c:y val="3.970981768118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19-4E50-8460-E18E96EB302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19-4E50-8460-E18E96EB3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Data!$A$38:$A$50</c:f>
              <c:strCache>
                <c:ptCount val="13"/>
                <c:pt idx="0">
                  <c:v>September 2019</c:v>
                </c:pt>
                <c:pt idx="1">
                  <c:v>October 2019</c:v>
                </c:pt>
                <c:pt idx="2">
                  <c:v>November 2019</c:v>
                </c:pt>
                <c:pt idx="3">
                  <c:v>December 2019</c:v>
                </c:pt>
                <c:pt idx="4">
                  <c:v>January 2020</c:v>
                </c:pt>
                <c:pt idx="5">
                  <c:v>February 2020</c:v>
                </c:pt>
                <c:pt idx="6">
                  <c:v>March 2020</c:v>
                </c:pt>
                <c:pt idx="7">
                  <c:v>April 2020</c:v>
                </c:pt>
                <c:pt idx="8">
                  <c:v>May 2020</c:v>
                </c:pt>
                <c:pt idx="9">
                  <c:v>June 2020</c:v>
                </c:pt>
                <c:pt idx="10">
                  <c:v>July 2020</c:v>
                </c:pt>
                <c:pt idx="11">
                  <c:v>August 2020</c:v>
                </c:pt>
                <c:pt idx="12">
                  <c:v>September 2020</c:v>
                </c:pt>
              </c:strCache>
            </c:strRef>
          </c:cat>
          <c:val>
            <c:numRef>
              <c:f>Data!$B$38:$B$50</c:f>
              <c:numCache>
                <c:formatCode>#,##0.0</c:formatCode>
                <c:ptCount val="13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2</c:v>
                </c:pt>
                <c:pt idx="6">
                  <c:v>2</c:v>
                </c:pt>
                <c:pt idx="7">
                  <c:v>3.7</c:v>
                </c:pt>
                <c:pt idx="8">
                  <c:v>4.9000000000000004</c:v>
                </c:pt>
                <c:pt idx="9">
                  <c:v>4.5999999999999996</c:v>
                </c:pt>
                <c:pt idx="10">
                  <c:v>4.7</c:v>
                </c:pt>
                <c:pt idx="11">
                  <c:v>4.8</c:v>
                </c:pt>
                <c:pt idx="12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19-4E50-8460-E18E96EB3023}"/>
            </c:ext>
          </c:extLst>
        </c:ser>
        <c:ser>
          <c:idx val="1"/>
          <c:order val="1"/>
          <c:tx>
            <c:strRef>
              <c:f>Data!$C$37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22890547990075E-2"/>
                  <c:y val="-4.8873621761461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19-4E50-8460-E18E96EB302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19-4E50-8460-E18E96EB3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Data!$A$38:$A$50</c:f>
              <c:strCache>
                <c:ptCount val="13"/>
                <c:pt idx="0">
                  <c:v>September 2019</c:v>
                </c:pt>
                <c:pt idx="1">
                  <c:v>October 2019</c:v>
                </c:pt>
                <c:pt idx="2">
                  <c:v>November 2019</c:v>
                </c:pt>
                <c:pt idx="3">
                  <c:v>December 2019</c:v>
                </c:pt>
                <c:pt idx="4">
                  <c:v>January 2020</c:v>
                </c:pt>
                <c:pt idx="5">
                  <c:v>February 2020</c:v>
                </c:pt>
                <c:pt idx="6">
                  <c:v>March 2020</c:v>
                </c:pt>
                <c:pt idx="7">
                  <c:v>April 2020</c:v>
                </c:pt>
                <c:pt idx="8">
                  <c:v>May 2020</c:v>
                </c:pt>
                <c:pt idx="9">
                  <c:v>June 2020</c:v>
                </c:pt>
                <c:pt idx="10">
                  <c:v>July 2020</c:v>
                </c:pt>
                <c:pt idx="11">
                  <c:v>August 2020</c:v>
                </c:pt>
                <c:pt idx="12">
                  <c:v>September 2020</c:v>
                </c:pt>
              </c:strCache>
            </c:strRef>
          </c:cat>
          <c:val>
            <c:numRef>
              <c:f>Data!$C$38:$C$50</c:f>
              <c:numCache>
                <c:formatCode>#,##0.0</c:formatCode>
                <c:ptCount val="13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2.9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6.4</c:v>
                </c:pt>
                <c:pt idx="9">
                  <c:v>6.3</c:v>
                </c:pt>
                <c:pt idx="10">
                  <c:v>6.4</c:v>
                </c:pt>
                <c:pt idx="11">
                  <c:v>6.5</c:v>
                </c:pt>
                <c:pt idx="12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19-4E50-8460-E18E96EB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966816"/>
        <c:axId val="384109072"/>
      </c:lineChart>
      <c:catAx>
        <c:axId val="4369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109072"/>
        <c:crosses val="autoZero"/>
        <c:auto val="1"/>
        <c:lblAlgn val="ctr"/>
        <c:lblOffset val="100"/>
        <c:noMultiLvlLbl val="0"/>
      </c:catAx>
      <c:valAx>
        <c:axId val="3841090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UK Number of Employments Furloughed per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Time series'!$C$3</c:f>
              <c:strCache>
                <c:ptCount val="1"/>
                <c:pt idx="0">
                  <c:v>Employments furloughed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6"/>
              <c:tx>
                <c:rich>
                  <a:bodyPr/>
                  <a:lstStyle/>
                  <a:p>
                    <a:r>
                      <a:rPr lang="en-US" dirty="0"/>
                      <a:t>8.9m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2A-4DBF-B88A-C6807B7B37DA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r>
                      <a:rPr lang="en-US" dirty="0"/>
                      <a:t>3.3m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2A-4DBF-B88A-C6807B7B3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Time series'!$B$4:$B$806</c:f>
              <c:strCache>
                <c:ptCount val="191"/>
                <c:pt idx="0">
                  <c:v>01 March 2020</c:v>
                </c:pt>
                <c:pt idx="1">
                  <c:v>02 March 2020</c:v>
                </c:pt>
                <c:pt idx="2">
                  <c:v>03 March 2020</c:v>
                </c:pt>
                <c:pt idx="3">
                  <c:v>04 March 2020</c:v>
                </c:pt>
                <c:pt idx="4">
                  <c:v>05 March 2020</c:v>
                </c:pt>
                <c:pt idx="5">
                  <c:v>06 March 2020</c:v>
                </c:pt>
                <c:pt idx="6">
                  <c:v>07 March 2020</c:v>
                </c:pt>
                <c:pt idx="7">
                  <c:v>08 March 2020</c:v>
                </c:pt>
                <c:pt idx="8">
                  <c:v>09 March 2020</c:v>
                </c:pt>
                <c:pt idx="9">
                  <c:v>10 March 2020</c:v>
                </c:pt>
                <c:pt idx="10">
                  <c:v>11 March 2020</c:v>
                </c:pt>
                <c:pt idx="11">
                  <c:v>12 March 2020</c:v>
                </c:pt>
                <c:pt idx="12">
                  <c:v>13 March 2020</c:v>
                </c:pt>
                <c:pt idx="13">
                  <c:v>14 March 2020</c:v>
                </c:pt>
                <c:pt idx="14">
                  <c:v>15 March 2020</c:v>
                </c:pt>
                <c:pt idx="15">
                  <c:v>16 March 2020</c:v>
                </c:pt>
                <c:pt idx="16">
                  <c:v>17 March 2020</c:v>
                </c:pt>
                <c:pt idx="17">
                  <c:v>18 March 2020</c:v>
                </c:pt>
                <c:pt idx="18">
                  <c:v>19 March 2020</c:v>
                </c:pt>
                <c:pt idx="19">
                  <c:v>20 March 2020</c:v>
                </c:pt>
                <c:pt idx="20">
                  <c:v>21 March 2020</c:v>
                </c:pt>
                <c:pt idx="21">
                  <c:v>22 March 2020</c:v>
                </c:pt>
                <c:pt idx="22">
                  <c:v>23 March 2020</c:v>
                </c:pt>
                <c:pt idx="23">
                  <c:v>24 March 2020</c:v>
                </c:pt>
                <c:pt idx="24">
                  <c:v>25 March 2020</c:v>
                </c:pt>
                <c:pt idx="25">
                  <c:v>26 March 2020</c:v>
                </c:pt>
                <c:pt idx="26">
                  <c:v>27 March 2020</c:v>
                </c:pt>
                <c:pt idx="27">
                  <c:v>28 March 2020</c:v>
                </c:pt>
                <c:pt idx="28">
                  <c:v>29 March 2020</c:v>
                </c:pt>
                <c:pt idx="29">
                  <c:v>30 March 2020</c:v>
                </c:pt>
                <c:pt idx="30">
                  <c:v>31 March 2020</c:v>
                </c:pt>
                <c:pt idx="31">
                  <c:v>01 April 2020</c:v>
                </c:pt>
                <c:pt idx="32">
                  <c:v>02 April 2020</c:v>
                </c:pt>
                <c:pt idx="33">
                  <c:v>03 April 2020</c:v>
                </c:pt>
                <c:pt idx="34">
                  <c:v>04 April 2020</c:v>
                </c:pt>
                <c:pt idx="35">
                  <c:v>05 April 2020</c:v>
                </c:pt>
                <c:pt idx="36">
                  <c:v>06 April 2020</c:v>
                </c:pt>
                <c:pt idx="37">
                  <c:v>07 April 2020</c:v>
                </c:pt>
                <c:pt idx="38">
                  <c:v>08 April 2020</c:v>
                </c:pt>
                <c:pt idx="39">
                  <c:v>09 April 2020</c:v>
                </c:pt>
                <c:pt idx="40">
                  <c:v>10 April 2020</c:v>
                </c:pt>
                <c:pt idx="41">
                  <c:v>11 April 2020</c:v>
                </c:pt>
                <c:pt idx="42">
                  <c:v>12 April 2020</c:v>
                </c:pt>
                <c:pt idx="43">
                  <c:v>13 April 2020</c:v>
                </c:pt>
                <c:pt idx="44">
                  <c:v>14 April 2020</c:v>
                </c:pt>
                <c:pt idx="45">
                  <c:v>15 April 2020</c:v>
                </c:pt>
                <c:pt idx="46">
                  <c:v>16 April 2020</c:v>
                </c:pt>
                <c:pt idx="47">
                  <c:v>17 April 2020</c:v>
                </c:pt>
                <c:pt idx="48">
                  <c:v>18 April 2020</c:v>
                </c:pt>
                <c:pt idx="49">
                  <c:v>19 April 2020</c:v>
                </c:pt>
                <c:pt idx="50">
                  <c:v>20 April 2020</c:v>
                </c:pt>
                <c:pt idx="51">
                  <c:v>21 April 2020</c:v>
                </c:pt>
                <c:pt idx="52">
                  <c:v>22 April 2020</c:v>
                </c:pt>
                <c:pt idx="53">
                  <c:v>23 April 2020</c:v>
                </c:pt>
                <c:pt idx="54">
                  <c:v>24 April 2020</c:v>
                </c:pt>
                <c:pt idx="55">
                  <c:v>25 April 2020</c:v>
                </c:pt>
                <c:pt idx="56">
                  <c:v>26 April 2020</c:v>
                </c:pt>
                <c:pt idx="57">
                  <c:v>27 April 2020</c:v>
                </c:pt>
                <c:pt idx="58">
                  <c:v>28 April 2020</c:v>
                </c:pt>
                <c:pt idx="59">
                  <c:v>29 April 2020</c:v>
                </c:pt>
                <c:pt idx="60">
                  <c:v>30 April 2020</c:v>
                </c:pt>
                <c:pt idx="61">
                  <c:v>01 May 2020</c:v>
                </c:pt>
                <c:pt idx="62">
                  <c:v>02 May 2020</c:v>
                </c:pt>
                <c:pt idx="63">
                  <c:v>03 May 2020</c:v>
                </c:pt>
                <c:pt idx="64">
                  <c:v>04 May 2020</c:v>
                </c:pt>
                <c:pt idx="65">
                  <c:v>05 May 2020</c:v>
                </c:pt>
                <c:pt idx="66">
                  <c:v>06 May 2020</c:v>
                </c:pt>
                <c:pt idx="67">
                  <c:v>07 May 2020</c:v>
                </c:pt>
                <c:pt idx="68">
                  <c:v>08 May 2020</c:v>
                </c:pt>
                <c:pt idx="69">
                  <c:v>09 May 2020</c:v>
                </c:pt>
                <c:pt idx="70">
                  <c:v>10 May 2020</c:v>
                </c:pt>
                <c:pt idx="71">
                  <c:v>11 May 2020</c:v>
                </c:pt>
                <c:pt idx="72">
                  <c:v>12 May 2020</c:v>
                </c:pt>
                <c:pt idx="73">
                  <c:v>13 May 2020</c:v>
                </c:pt>
                <c:pt idx="74">
                  <c:v>14 May 2020</c:v>
                </c:pt>
                <c:pt idx="75">
                  <c:v>15 May 2020</c:v>
                </c:pt>
                <c:pt idx="76">
                  <c:v>16 May 2020</c:v>
                </c:pt>
                <c:pt idx="77">
                  <c:v>17 May 2020</c:v>
                </c:pt>
                <c:pt idx="78">
                  <c:v>18 May 2020</c:v>
                </c:pt>
                <c:pt idx="79">
                  <c:v>19 May 2020</c:v>
                </c:pt>
                <c:pt idx="80">
                  <c:v>20 May 2020</c:v>
                </c:pt>
                <c:pt idx="81">
                  <c:v>21 May 2020</c:v>
                </c:pt>
                <c:pt idx="82">
                  <c:v>22 May 2020</c:v>
                </c:pt>
                <c:pt idx="83">
                  <c:v>23 May 2020</c:v>
                </c:pt>
                <c:pt idx="84">
                  <c:v>24 May 2020</c:v>
                </c:pt>
                <c:pt idx="85">
                  <c:v>25 May 2020</c:v>
                </c:pt>
                <c:pt idx="86">
                  <c:v>26 May 2020</c:v>
                </c:pt>
                <c:pt idx="87">
                  <c:v>27 May 2020</c:v>
                </c:pt>
                <c:pt idx="88">
                  <c:v>28 May 2020</c:v>
                </c:pt>
                <c:pt idx="89">
                  <c:v>29 May 2020</c:v>
                </c:pt>
                <c:pt idx="90">
                  <c:v>30 May 2020</c:v>
                </c:pt>
                <c:pt idx="91">
                  <c:v>31 May 2020</c:v>
                </c:pt>
                <c:pt idx="92">
                  <c:v>01 June 2020</c:v>
                </c:pt>
                <c:pt idx="93">
                  <c:v>02 June 2020</c:v>
                </c:pt>
                <c:pt idx="94">
                  <c:v>03 June 2020</c:v>
                </c:pt>
                <c:pt idx="95">
                  <c:v>04 June 2020</c:v>
                </c:pt>
                <c:pt idx="96">
                  <c:v>05 June 2020</c:v>
                </c:pt>
                <c:pt idx="97">
                  <c:v>06 June 2020</c:v>
                </c:pt>
                <c:pt idx="98">
                  <c:v>07 June 2020</c:v>
                </c:pt>
                <c:pt idx="99">
                  <c:v>08 June 2020</c:v>
                </c:pt>
                <c:pt idx="100">
                  <c:v>09 June 2020</c:v>
                </c:pt>
                <c:pt idx="101">
                  <c:v>10 June 2020</c:v>
                </c:pt>
                <c:pt idx="102">
                  <c:v>11 June 2020</c:v>
                </c:pt>
                <c:pt idx="103">
                  <c:v>12 June 2020</c:v>
                </c:pt>
                <c:pt idx="104">
                  <c:v>13 June 2020</c:v>
                </c:pt>
                <c:pt idx="105">
                  <c:v>14 June 2020</c:v>
                </c:pt>
                <c:pt idx="106">
                  <c:v>15 June 2020</c:v>
                </c:pt>
                <c:pt idx="107">
                  <c:v>16 June 2020</c:v>
                </c:pt>
                <c:pt idx="108">
                  <c:v>17 June 2020</c:v>
                </c:pt>
                <c:pt idx="109">
                  <c:v>18 June 2020</c:v>
                </c:pt>
                <c:pt idx="110">
                  <c:v>19 June 2020</c:v>
                </c:pt>
                <c:pt idx="111">
                  <c:v>20 June 2020</c:v>
                </c:pt>
                <c:pt idx="112">
                  <c:v>21 June 2020</c:v>
                </c:pt>
                <c:pt idx="113">
                  <c:v>22 June 2020</c:v>
                </c:pt>
                <c:pt idx="114">
                  <c:v>23 June 2020</c:v>
                </c:pt>
                <c:pt idx="115">
                  <c:v>24 June 2020</c:v>
                </c:pt>
                <c:pt idx="116">
                  <c:v>25 June 2020</c:v>
                </c:pt>
                <c:pt idx="117">
                  <c:v>26 June 2020</c:v>
                </c:pt>
                <c:pt idx="118">
                  <c:v>27 June 2020</c:v>
                </c:pt>
                <c:pt idx="119">
                  <c:v>28 June 2020</c:v>
                </c:pt>
                <c:pt idx="120">
                  <c:v>29 June 2020</c:v>
                </c:pt>
                <c:pt idx="121">
                  <c:v>30 June 2020</c:v>
                </c:pt>
                <c:pt idx="122">
                  <c:v>01 July 2020</c:v>
                </c:pt>
                <c:pt idx="123">
                  <c:v>02 July 2020</c:v>
                </c:pt>
                <c:pt idx="124">
                  <c:v>03 July 2020</c:v>
                </c:pt>
                <c:pt idx="125">
                  <c:v>04 July 2020</c:v>
                </c:pt>
                <c:pt idx="126">
                  <c:v>05 July 2020</c:v>
                </c:pt>
                <c:pt idx="127">
                  <c:v>06 July 2020</c:v>
                </c:pt>
                <c:pt idx="128">
                  <c:v>07 July 2020</c:v>
                </c:pt>
                <c:pt idx="129">
                  <c:v>08 July 2020</c:v>
                </c:pt>
                <c:pt idx="130">
                  <c:v>09 July 2020</c:v>
                </c:pt>
                <c:pt idx="131">
                  <c:v>10 July 2020</c:v>
                </c:pt>
                <c:pt idx="132">
                  <c:v>11 July 2020</c:v>
                </c:pt>
                <c:pt idx="133">
                  <c:v>12 July 2020</c:v>
                </c:pt>
                <c:pt idx="134">
                  <c:v>13 July 2020</c:v>
                </c:pt>
                <c:pt idx="135">
                  <c:v>14 July 2020</c:v>
                </c:pt>
                <c:pt idx="136">
                  <c:v>15 July 2020</c:v>
                </c:pt>
                <c:pt idx="137">
                  <c:v>16 July 2020</c:v>
                </c:pt>
                <c:pt idx="138">
                  <c:v>17 July 2020</c:v>
                </c:pt>
                <c:pt idx="139">
                  <c:v>18 July 2020</c:v>
                </c:pt>
                <c:pt idx="140">
                  <c:v>19 July 2020</c:v>
                </c:pt>
                <c:pt idx="141">
                  <c:v>20 July 2020</c:v>
                </c:pt>
                <c:pt idx="142">
                  <c:v>21 July 2020</c:v>
                </c:pt>
                <c:pt idx="143">
                  <c:v>22 July 2020</c:v>
                </c:pt>
                <c:pt idx="144">
                  <c:v>23 July 2020</c:v>
                </c:pt>
                <c:pt idx="145">
                  <c:v>24 July 2020</c:v>
                </c:pt>
                <c:pt idx="146">
                  <c:v>25 July 2020</c:v>
                </c:pt>
                <c:pt idx="147">
                  <c:v>26 July 2020</c:v>
                </c:pt>
                <c:pt idx="148">
                  <c:v>27 July 2020</c:v>
                </c:pt>
                <c:pt idx="149">
                  <c:v>28 July 2020</c:v>
                </c:pt>
                <c:pt idx="150">
                  <c:v>29 July 2020</c:v>
                </c:pt>
                <c:pt idx="151">
                  <c:v>30 July 2020</c:v>
                </c:pt>
                <c:pt idx="152">
                  <c:v>31 July 2020</c:v>
                </c:pt>
                <c:pt idx="153">
                  <c:v>01 August 2020</c:v>
                </c:pt>
                <c:pt idx="154">
                  <c:v>02 August 2020</c:v>
                </c:pt>
                <c:pt idx="155">
                  <c:v>03 August 2020</c:v>
                </c:pt>
                <c:pt idx="156">
                  <c:v>04 August 2020</c:v>
                </c:pt>
                <c:pt idx="157">
                  <c:v>05 August 2020</c:v>
                </c:pt>
                <c:pt idx="158">
                  <c:v>06 August 2020</c:v>
                </c:pt>
                <c:pt idx="159">
                  <c:v>07 August 2020</c:v>
                </c:pt>
                <c:pt idx="160">
                  <c:v>08 August 2020</c:v>
                </c:pt>
                <c:pt idx="161">
                  <c:v>09 August 2020</c:v>
                </c:pt>
                <c:pt idx="162">
                  <c:v>10 August 2020</c:v>
                </c:pt>
                <c:pt idx="163">
                  <c:v>11 August 2020</c:v>
                </c:pt>
                <c:pt idx="164">
                  <c:v>12 August 2020</c:v>
                </c:pt>
                <c:pt idx="165">
                  <c:v>13 August 2020</c:v>
                </c:pt>
                <c:pt idx="166">
                  <c:v>14 August 2020</c:v>
                </c:pt>
                <c:pt idx="167">
                  <c:v>15 August 2020</c:v>
                </c:pt>
                <c:pt idx="168">
                  <c:v>16 August 2020</c:v>
                </c:pt>
                <c:pt idx="169">
                  <c:v>17 August 2020</c:v>
                </c:pt>
                <c:pt idx="170">
                  <c:v>18 August 2020</c:v>
                </c:pt>
                <c:pt idx="171">
                  <c:v>19 August 2020</c:v>
                </c:pt>
                <c:pt idx="172">
                  <c:v>20 August 2020</c:v>
                </c:pt>
                <c:pt idx="173">
                  <c:v>21 August 2020</c:v>
                </c:pt>
                <c:pt idx="174">
                  <c:v>22 August 2020</c:v>
                </c:pt>
                <c:pt idx="175">
                  <c:v>23 August 2020</c:v>
                </c:pt>
                <c:pt idx="176">
                  <c:v>24 August 2020</c:v>
                </c:pt>
                <c:pt idx="177">
                  <c:v>25 August 2020</c:v>
                </c:pt>
                <c:pt idx="178">
                  <c:v>26 August 2020</c:v>
                </c:pt>
                <c:pt idx="179">
                  <c:v>27 August 2020</c:v>
                </c:pt>
                <c:pt idx="180">
                  <c:v>28 August 2020</c:v>
                </c:pt>
                <c:pt idx="181">
                  <c:v>29 August 2020</c:v>
                </c:pt>
                <c:pt idx="182">
                  <c:v>30 August 2020</c:v>
                </c:pt>
                <c:pt idx="183">
                  <c:v>31 August 2020</c:v>
                </c:pt>
                <c:pt idx="185">
                  <c:v>Source: HMRC CJRS </c:v>
                </c:pt>
                <c:pt idx="187">
                  <c:v>Table notes:</c:v>
                </c:pt>
                <c:pt idx="188">
                  <c:v>1.  The figures for July 2020 onwards are provisional, and are labelled in this table by 'p'.</c:v>
                </c:pt>
                <c:pt idx="189">
                  <c:v>2.  Counts have been rounded to the nearest 100.</c:v>
                </c:pt>
                <c:pt idx="190">
                  <c:v>3.  The figures in this table are subject to revision - see accompanying bulletin for detail.</c:v>
                </c:pt>
              </c:strCache>
            </c:strRef>
          </c:cat>
          <c:val>
            <c:numRef>
              <c:f>'1. Time series'!$C$4:$C$187</c:f>
              <c:numCache>
                <c:formatCode>#,##0</c:formatCode>
                <c:ptCount val="184"/>
                <c:pt idx="0">
                  <c:v>20900</c:v>
                </c:pt>
                <c:pt idx="1">
                  <c:v>25200</c:v>
                </c:pt>
                <c:pt idx="2">
                  <c:v>25300</c:v>
                </c:pt>
                <c:pt idx="3">
                  <c:v>25400</c:v>
                </c:pt>
                <c:pt idx="4">
                  <c:v>25500</c:v>
                </c:pt>
                <c:pt idx="5">
                  <c:v>25700</c:v>
                </c:pt>
                <c:pt idx="6">
                  <c:v>25900</c:v>
                </c:pt>
                <c:pt idx="7">
                  <c:v>26100</c:v>
                </c:pt>
                <c:pt idx="8">
                  <c:v>27200</c:v>
                </c:pt>
                <c:pt idx="9">
                  <c:v>27300</c:v>
                </c:pt>
                <c:pt idx="10">
                  <c:v>27300</c:v>
                </c:pt>
                <c:pt idx="11">
                  <c:v>27500</c:v>
                </c:pt>
                <c:pt idx="12">
                  <c:v>30300</c:v>
                </c:pt>
                <c:pt idx="13">
                  <c:v>31000</c:v>
                </c:pt>
                <c:pt idx="14">
                  <c:v>33500</c:v>
                </c:pt>
                <c:pt idx="15">
                  <c:v>33500</c:v>
                </c:pt>
                <c:pt idx="16">
                  <c:v>34100</c:v>
                </c:pt>
                <c:pt idx="17">
                  <c:v>34400</c:v>
                </c:pt>
                <c:pt idx="18">
                  <c:v>34800</c:v>
                </c:pt>
                <c:pt idx="19">
                  <c:v>344700</c:v>
                </c:pt>
                <c:pt idx="20">
                  <c:v>815700</c:v>
                </c:pt>
                <c:pt idx="21">
                  <c:v>1020300</c:v>
                </c:pt>
                <c:pt idx="22">
                  <c:v>4791500</c:v>
                </c:pt>
                <c:pt idx="23">
                  <c:v>5683200</c:v>
                </c:pt>
                <c:pt idx="24">
                  <c:v>6035900</c:v>
                </c:pt>
                <c:pt idx="25">
                  <c:v>6171900</c:v>
                </c:pt>
                <c:pt idx="26">
                  <c:v>6329700</c:v>
                </c:pt>
                <c:pt idx="27">
                  <c:v>6423800</c:v>
                </c:pt>
                <c:pt idx="28">
                  <c:v>6477300</c:v>
                </c:pt>
                <c:pt idx="29">
                  <c:v>6839900</c:v>
                </c:pt>
                <c:pt idx="30">
                  <c:v>6842600</c:v>
                </c:pt>
                <c:pt idx="31">
                  <c:v>8454600</c:v>
                </c:pt>
                <c:pt idx="32">
                  <c:v>8473600</c:v>
                </c:pt>
                <c:pt idx="33">
                  <c:v>8514600</c:v>
                </c:pt>
                <c:pt idx="34">
                  <c:v>8530600</c:v>
                </c:pt>
                <c:pt idx="35">
                  <c:v>8536400</c:v>
                </c:pt>
                <c:pt idx="36">
                  <c:v>8697400</c:v>
                </c:pt>
                <c:pt idx="37">
                  <c:v>8708000</c:v>
                </c:pt>
                <c:pt idx="38">
                  <c:v>8718500</c:v>
                </c:pt>
                <c:pt idx="39">
                  <c:v>8728800</c:v>
                </c:pt>
                <c:pt idx="40">
                  <c:v>8743400</c:v>
                </c:pt>
                <c:pt idx="41">
                  <c:v>8731200</c:v>
                </c:pt>
                <c:pt idx="42">
                  <c:v>8730200</c:v>
                </c:pt>
                <c:pt idx="43">
                  <c:v>8762200</c:v>
                </c:pt>
                <c:pt idx="44">
                  <c:v>8777100</c:v>
                </c:pt>
                <c:pt idx="45">
                  <c:v>8780400</c:v>
                </c:pt>
                <c:pt idx="46">
                  <c:v>8785900</c:v>
                </c:pt>
                <c:pt idx="47">
                  <c:v>8789000</c:v>
                </c:pt>
                <c:pt idx="48">
                  <c:v>8726000</c:v>
                </c:pt>
                <c:pt idx="49">
                  <c:v>8716600</c:v>
                </c:pt>
                <c:pt idx="50">
                  <c:v>8807500</c:v>
                </c:pt>
                <c:pt idx="51">
                  <c:v>8805700</c:v>
                </c:pt>
                <c:pt idx="52">
                  <c:v>8805300</c:v>
                </c:pt>
                <c:pt idx="53">
                  <c:v>8805600</c:v>
                </c:pt>
                <c:pt idx="54">
                  <c:v>8814600</c:v>
                </c:pt>
                <c:pt idx="55">
                  <c:v>8739400</c:v>
                </c:pt>
                <c:pt idx="56">
                  <c:v>8732400</c:v>
                </c:pt>
                <c:pt idx="57">
                  <c:v>8791400</c:v>
                </c:pt>
                <c:pt idx="58">
                  <c:v>8789500</c:v>
                </c:pt>
                <c:pt idx="59">
                  <c:v>8786000</c:v>
                </c:pt>
                <c:pt idx="60">
                  <c:v>8786600</c:v>
                </c:pt>
                <c:pt idx="61">
                  <c:v>8856400</c:v>
                </c:pt>
                <c:pt idx="62">
                  <c:v>8786000</c:v>
                </c:pt>
                <c:pt idx="63">
                  <c:v>8798900</c:v>
                </c:pt>
                <c:pt idx="64">
                  <c:v>8856300</c:v>
                </c:pt>
                <c:pt idx="65">
                  <c:v>8855000</c:v>
                </c:pt>
                <c:pt idx="66">
                  <c:v>8854300</c:v>
                </c:pt>
                <c:pt idx="67">
                  <c:v>8855200</c:v>
                </c:pt>
                <c:pt idx="68">
                  <c:v>8861300</c:v>
                </c:pt>
                <c:pt idx="69">
                  <c:v>8805500</c:v>
                </c:pt>
                <c:pt idx="70">
                  <c:v>8799700</c:v>
                </c:pt>
                <c:pt idx="71">
                  <c:v>8826300</c:v>
                </c:pt>
                <c:pt idx="72">
                  <c:v>8818600</c:v>
                </c:pt>
                <c:pt idx="73">
                  <c:v>8815100</c:v>
                </c:pt>
                <c:pt idx="74">
                  <c:v>8814400</c:v>
                </c:pt>
                <c:pt idx="75">
                  <c:v>8815700</c:v>
                </c:pt>
                <c:pt idx="76">
                  <c:v>8749800</c:v>
                </c:pt>
                <c:pt idx="77">
                  <c:v>8738800</c:v>
                </c:pt>
                <c:pt idx="78">
                  <c:v>8749100</c:v>
                </c:pt>
                <c:pt idx="79">
                  <c:v>8744500</c:v>
                </c:pt>
                <c:pt idx="80">
                  <c:v>8739700</c:v>
                </c:pt>
                <c:pt idx="81">
                  <c:v>8729300</c:v>
                </c:pt>
                <c:pt idx="82">
                  <c:v>8725600</c:v>
                </c:pt>
                <c:pt idx="83">
                  <c:v>8655700</c:v>
                </c:pt>
                <c:pt idx="84">
                  <c:v>8642100</c:v>
                </c:pt>
                <c:pt idx="85">
                  <c:v>8657700</c:v>
                </c:pt>
                <c:pt idx="86">
                  <c:v>8641800</c:v>
                </c:pt>
                <c:pt idx="87">
                  <c:v>8632500</c:v>
                </c:pt>
                <c:pt idx="88">
                  <c:v>8615600</c:v>
                </c:pt>
                <c:pt idx="89">
                  <c:v>8603400</c:v>
                </c:pt>
                <c:pt idx="90">
                  <c:v>8456300</c:v>
                </c:pt>
                <c:pt idx="91">
                  <c:v>8376100</c:v>
                </c:pt>
                <c:pt idx="92">
                  <c:v>7709900</c:v>
                </c:pt>
                <c:pt idx="93">
                  <c:v>7703000</c:v>
                </c:pt>
                <c:pt idx="94">
                  <c:v>7699700</c:v>
                </c:pt>
                <c:pt idx="95">
                  <c:v>7698100</c:v>
                </c:pt>
                <c:pt idx="96">
                  <c:v>7701800</c:v>
                </c:pt>
                <c:pt idx="97">
                  <c:v>7644600</c:v>
                </c:pt>
                <c:pt idx="98">
                  <c:v>7632100</c:v>
                </c:pt>
                <c:pt idx="99">
                  <c:v>7630900</c:v>
                </c:pt>
                <c:pt idx="100">
                  <c:v>7628600</c:v>
                </c:pt>
                <c:pt idx="101">
                  <c:v>7632500</c:v>
                </c:pt>
                <c:pt idx="102">
                  <c:v>7632000</c:v>
                </c:pt>
                <c:pt idx="103">
                  <c:v>7631200</c:v>
                </c:pt>
                <c:pt idx="104">
                  <c:v>7585600</c:v>
                </c:pt>
                <c:pt idx="105">
                  <c:v>7559000</c:v>
                </c:pt>
                <c:pt idx="106">
                  <c:v>7531800</c:v>
                </c:pt>
                <c:pt idx="107">
                  <c:v>7508800</c:v>
                </c:pt>
                <c:pt idx="108">
                  <c:v>7503500</c:v>
                </c:pt>
                <c:pt idx="109">
                  <c:v>7495100</c:v>
                </c:pt>
                <c:pt idx="110">
                  <c:v>7494500</c:v>
                </c:pt>
                <c:pt idx="111">
                  <c:v>7436000</c:v>
                </c:pt>
                <c:pt idx="112">
                  <c:v>7397900</c:v>
                </c:pt>
                <c:pt idx="113">
                  <c:v>7310800</c:v>
                </c:pt>
                <c:pt idx="114">
                  <c:v>7300600</c:v>
                </c:pt>
                <c:pt idx="115">
                  <c:v>7278300</c:v>
                </c:pt>
                <c:pt idx="116">
                  <c:v>7261100</c:v>
                </c:pt>
                <c:pt idx="117">
                  <c:v>7231300</c:v>
                </c:pt>
                <c:pt idx="118">
                  <c:v>7087000</c:v>
                </c:pt>
                <c:pt idx="119">
                  <c:v>7033200</c:v>
                </c:pt>
                <c:pt idx="120">
                  <c:v>6843900</c:v>
                </c:pt>
                <c:pt idx="121">
                  <c:v>6822000</c:v>
                </c:pt>
                <c:pt idx="122">
                  <c:v>5674000</c:v>
                </c:pt>
                <c:pt idx="123">
                  <c:v>5674900</c:v>
                </c:pt>
                <c:pt idx="124">
                  <c:v>5669500</c:v>
                </c:pt>
                <c:pt idx="125">
                  <c:v>5651900</c:v>
                </c:pt>
                <c:pt idx="126">
                  <c:v>5642600</c:v>
                </c:pt>
                <c:pt idx="127">
                  <c:v>5620000</c:v>
                </c:pt>
                <c:pt idx="128">
                  <c:v>5612200</c:v>
                </c:pt>
                <c:pt idx="129">
                  <c:v>5590100</c:v>
                </c:pt>
                <c:pt idx="130">
                  <c:v>5582600</c:v>
                </c:pt>
                <c:pt idx="131">
                  <c:v>5575200</c:v>
                </c:pt>
                <c:pt idx="132">
                  <c:v>5560000</c:v>
                </c:pt>
                <c:pt idx="133">
                  <c:v>5540700</c:v>
                </c:pt>
                <c:pt idx="134">
                  <c:v>5481900</c:v>
                </c:pt>
                <c:pt idx="135">
                  <c:v>5473100</c:v>
                </c:pt>
                <c:pt idx="136">
                  <c:v>5460400</c:v>
                </c:pt>
                <c:pt idx="137">
                  <c:v>5448800</c:v>
                </c:pt>
                <c:pt idx="138">
                  <c:v>5440800</c:v>
                </c:pt>
                <c:pt idx="139">
                  <c:v>5413500</c:v>
                </c:pt>
                <c:pt idx="140">
                  <c:v>5395500</c:v>
                </c:pt>
                <c:pt idx="141">
                  <c:v>5351400</c:v>
                </c:pt>
                <c:pt idx="142">
                  <c:v>5334300</c:v>
                </c:pt>
                <c:pt idx="143">
                  <c:v>5323900</c:v>
                </c:pt>
                <c:pt idx="144">
                  <c:v>5314900</c:v>
                </c:pt>
                <c:pt idx="145">
                  <c:v>5298800</c:v>
                </c:pt>
                <c:pt idx="146">
                  <c:v>5269300</c:v>
                </c:pt>
                <c:pt idx="147">
                  <c:v>5246700</c:v>
                </c:pt>
                <c:pt idx="148">
                  <c:v>5179300</c:v>
                </c:pt>
                <c:pt idx="149">
                  <c:v>5165300</c:v>
                </c:pt>
                <c:pt idx="150">
                  <c:v>5145300</c:v>
                </c:pt>
                <c:pt idx="151">
                  <c:v>5133800</c:v>
                </c:pt>
                <c:pt idx="152">
                  <c:v>5093900</c:v>
                </c:pt>
                <c:pt idx="153">
                  <c:v>3721100</c:v>
                </c:pt>
                <c:pt idx="154">
                  <c:v>3719900</c:v>
                </c:pt>
                <c:pt idx="155">
                  <c:v>3717300</c:v>
                </c:pt>
                <c:pt idx="156">
                  <c:v>3699500</c:v>
                </c:pt>
                <c:pt idx="157">
                  <c:v>3697900</c:v>
                </c:pt>
                <c:pt idx="158">
                  <c:v>3696300</c:v>
                </c:pt>
                <c:pt idx="159">
                  <c:v>3692900</c:v>
                </c:pt>
                <c:pt idx="160">
                  <c:v>3681500</c:v>
                </c:pt>
                <c:pt idx="161">
                  <c:v>3674200</c:v>
                </c:pt>
                <c:pt idx="162">
                  <c:v>3652300</c:v>
                </c:pt>
                <c:pt idx="163">
                  <c:v>3648600</c:v>
                </c:pt>
                <c:pt idx="164">
                  <c:v>3646600</c:v>
                </c:pt>
                <c:pt idx="165">
                  <c:v>3643900</c:v>
                </c:pt>
                <c:pt idx="166">
                  <c:v>3640200</c:v>
                </c:pt>
                <c:pt idx="167">
                  <c:v>3625400</c:v>
                </c:pt>
                <c:pt idx="168">
                  <c:v>3613000</c:v>
                </c:pt>
                <c:pt idx="169">
                  <c:v>3578300</c:v>
                </c:pt>
                <c:pt idx="170">
                  <c:v>3574100</c:v>
                </c:pt>
                <c:pt idx="171">
                  <c:v>3571100</c:v>
                </c:pt>
                <c:pt idx="172">
                  <c:v>3566900</c:v>
                </c:pt>
                <c:pt idx="173">
                  <c:v>3556300</c:v>
                </c:pt>
                <c:pt idx="174">
                  <c:v>3540300</c:v>
                </c:pt>
                <c:pt idx="175">
                  <c:v>3529100</c:v>
                </c:pt>
                <c:pt idx="176">
                  <c:v>3483500</c:v>
                </c:pt>
                <c:pt idx="177">
                  <c:v>3476600</c:v>
                </c:pt>
                <c:pt idx="178">
                  <c:v>3467100</c:v>
                </c:pt>
                <c:pt idx="179">
                  <c:v>3461800</c:v>
                </c:pt>
                <c:pt idx="180">
                  <c:v>3452500</c:v>
                </c:pt>
                <c:pt idx="181">
                  <c:v>3384300</c:v>
                </c:pt>
                <c:pt idx="182">
                  <c:v>3362900</c:v>
                </c:pt>
                <c:pt idx="183">
                  <c:v>3274900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A-4DBF-B88A-C6807B7B3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206703"/>
        <c:axId val="1159977503"/>
      </c:barChart>
      <c:catAx>
        <c:axId val="111020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77503"/>
        <c:crosses val="autoZero"/>
        <c:auto val="1"/>
        <c:lblAlgn val="ctr"/>
        <c:lblOffset val="100"/>
        <c:noMultiLvlLbl val="0"/>
      </c:catAx>
      <c:valAx>
        <c:axId val="115997750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20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BB821-75CD-4FAB-BE9C-E146D0A3AD9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152365-EE8F-4AAA-B83E-70EB86A71998}">
      <dgm:prSet/>
      <dgm:spPr/>
      <dgm:t>
        <a:bodyPr/>
        <a:lstStyle/>
        <a:p>
          <a:r>
            <a:rPr lang="en-GB" dirty="0"/>
            <a:t>Intelligence sources</a:t>
          </a:r>
        </a:p>
      </dgm:t>
    </dgm:pt>
    <dgm:pt modelId="{742B2BB4-04C0-4CB7-9F01-D085BBFA1776}" type="parTrans" cxnId="{1DB6863C-A58B-4F24-9AB1-2A987FBDAB24}">
      <dgm:prSet/>
      <dgm:spPr/>
      <dgm:t>
        <a:bodyPr/>
        <a:lstStyle/>
        <a:p>
          <a:endParaRPr lang="en-GB"/>
        </a:p>
      </dgm:t>
    </dgm:pt>
    <dgm:pt modelId="{BB7562A6-0788-414A-BCA9-B4E59241C9B9}" type="sibTrans" cxnId="{1DB6863C-A58B-4F24-9AB1-2A987FBDAB24}">
      <dgm:prSet/>
      <dgm:spPr/>
      <dgm:t>
        <a:bodyPr/>
        <a:lstStyle/>
        <a:p>
          <a:endParaRPr lang="en-GB"/>
        </a:p>
      </dgm:t>
    </dgm:pt>
    <dgm:pt modelId="{6DC50BC1-56A1-4A68-8C92-74F1C87B8CA2}">
      <dgm:prSet/>
      <dgm:spPr>
        <a:noFill/>
      </dgm:spPr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</a:rPr>
            <a:t>Key insights</a:t>
          </a:r>
        </a:p>
      </dgm:t>
    </dgm:pt>
    <dgm:pt modelId="{08667615-1C9C-428A-B7FA-B1C6EC01F960}" type="parTrans" cxnId="{5C7243DD-10D7-4A34-B17F-BC5050C9D438}">
      <dgm:prSet/>
      <dgm:spPr/>
      <dgm:t>
        <a:bodyPr/>
        <a:lstStyle/>
        <a:p>
          <a:endParaRPr lang="en-GB"/>
        </a:p>
      </dgm:t>
    </dgm:pt>
    <dgm:pt modelId="{EA6122D2-9140-498B-8508-4CCA5E986FF1}" type="sibTrans" cxnId="{5C7243DD-10D7-4A34-B17F-BC5050C9D438}">
      <dgm:prSet/>
      <dgm:spPr/>
      <dgm:t>
        <a:bodyPr/>
        <a:lstStyle/>
        <a:p>
          <a:endParaRPr lang="en-GB"/>
        </a:p>
      </dgm:t>
    </dgm:pt>
    <dgm:pt modelId="{EC41C2EA-43BF-42D9-9532-C09C33E3C74A}" type="pres">
      <dgm:prSet presAssocID="{3A3BB821-75CD-4FAB-BE9C-E146D0A3AD94}" presName="Name0" presStyleCnt="0">
        <dgm:presLayoutVars>
          <dgm:dir/>
          <dgm:resizeHandles val="exact"/>
        </dgm:presLayoutVars>
      </dgm:prSet>
      <dgm:spPr/>
    </dgm:pt>
    <dgm:pt modelId="{256074C4-1561-4284-9D40-8BDE4B0F7E65}" type="pres">
      <dgm:prSet presAssocID="{BA152365-EE8F-4AAA-B83E-70EB86A71998}" presName="compNode" presStyleCnt="0"/>
      <dgm:spPr/>
    </dgm:pt>
    <dgm:pt modelId="{8E4119F6-5487-4DF6-A11C-3510AEA620B1}" type="pres">
      <dgm:prSet presAssocID="{BA152365-EE8F-4AAA-B83E-70EB86A71998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0B2CCF3-A8DC-4C6A-8EAB-142747A105E4}" type="pres">
      <dgm:prSet presAssocID="{BA152365-EE8F-4AAA-B83E-70EB86A71998}" presName="textRect" presStyleLbl="revTx" presStyleIdx="0" presStyleCnt="2">
        <dgm:presLayoutVars>
          <dgm:bulletEnabled val="1"/>
        </dgm:presLayoutVars>
      </dgm:prSet>
      <dgm:spPr/>
    </dgm:pt>
    <dgm:pt modelId="{1C340237-285D-4939-9D92-7A23BF1B2EB8}" type="pres">
      <dgm:prSet presAssocID="{BB7562A6-0788-414A-BCA9-B4E59241C9B9}" presName="sibTrans" presStyleLbl="sibTrans2D1" presStyleIdx="0" presStyleCnt="0"/>
      <dgm:spPr/>
    </dgm:pt>
    <dgm:pt modelId="{924DD839-968B-40F9-811E-C54CB50EC786}" type="pres">
      <dgm:prSet presAssocID="{6DC50BC1-56A1-4A68-8C92-74F1C87B8CA2}" presName="compNode" presStyleCnt="0"/>
      <dgm:spPr/>
    </dgm:pt>
    <dgm:pt modelId="{909090B1-AB68-4B0C-8398-DC2F14E33762}" type="pres">
      <dgm:prSet presAssocID="{6DC50BC1-56A1-4A68-8C92-74F1C87B8CA2}" presName="pict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604C98B-4433-470E-A638-00721F10E666}" type="pres">
      <dgm:prSet presAssocID="{6DC50BC1-56A1-4A68-8C92-74F1C87B8CA2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1DB6863C-A58B-4F24-9AB1-2A987FBDAB24}" srcId="{3A3BB821-75CD-4FAB-BE9C-E146D0A3AD94}" destId="{BA152365-EE8F-4AAA-B83E-70EB86A71998}" srcOrd="0" destOrd="0" parTransId="{742B2BB4-04C0-4CB7-9F01-D085BBFA1776}" sibTransId="{BB7562A6-0788-414A-BCA9-B4E59241C9B9}"/>
    <dgm:cxn modelId="{E6E7AD65-D297-42FE-BC37-5607177C9AA6}" type="presOf" srcId="{BB7562A6-0788-414A-BCA9-B4E59241C9B9}" destId="{1C340237-285D-4939-9D92-7A23BF1B2EB8}" srcOrd="0" destOrd="0" presId="urn:microsoft.com/office/officeart/2005/8/layout/pList1"/>
    <dgm:cxn modelId="{88587192-E90D-4E8B-8898-17C9D4675FC0}" type="presOf" srcId="{3A3BB821-75CD-4FAB-BE9C-E146D0A3AD94}" destId="{EC41C2EA-43BF-42D9-9532-C09C33E3C74A}" srcOrd="0" destOrd="0" presId="urn:microsoft.com/office/officeart/2005/8/layout/pList1"/>
    <dgm:cxn modelId="{12BF84AB-D918-46EC-A1BD-396F9E2B6C20}" type="presOf" srcId="{BA152365-EE8F-4AAA-B83E-70EB86A71998}" destId="{30B2CCF3-A8DC-4C6A-8EAB-142747A105E4}" srcOrd="0" destOrd="0" presId="urn:microsoft.com/office/officeart/2005/8/layout/pList1"/>
    <dgm:cxn modelId="{D14B5BAD-D3A3-4F1F-BB74-0B425C1A9D86}" type="presOf" srcId="{6DC50BC1-56A1-4A68-8C92-74F1C87B8CA2}" destId="{0604C98B-4433-470E-A638-00721F10E666}" srcOrd="0" destOrd="0" presId="urn:microsoft.com/office/officeart/2005/8/layout/pList1"/>
    <dgm:cxn modelId="{5C7243DD-10D7-4A34-B17F-BC5050C9D438}" srcId="{3A3BB821-75CD-4FAB-BE9C-E146D0A3AD94}" destId="{6DC50BC1-56A1-4A68-8C92-74F1C87B8CA2}" srcOrd="1" destOrd="0" parTransId="{08667615-1C9C-428A-B7FA-B1C6EC01F960}" sibTransId="{EA6122D2-9140-498B-8508-4CCA5E986FF1}"/>
    <dgm:cxn modelId="{F788F3D1-A94E-4CA5-918D-BB867246DE73}" type="presParOf" srcId="{EC41C2EA-43BF-42D9-9532-C09C33E3C74A}" destId="{256074C4-1561-4284-9D40-8BDE4B0F7E65}" srcOrd="0" destOrd="0" presId="urn:microsoft.com/office/officeart/2005/8/layout/pList1"/>
    <dgm:cxn modelId="{AEA3A0DE-875F-4A2E-AF2D-2F6FC778586B}" type="presParOf" srcId="{256074C4-1561-4284-9D40-8BDE4B0F7E65}" destId="{8E4119F6-5487-4DF6-A11C-3510AEA620B1}" srcOrd="0" destOrd="0" presId="urn:microsoft.com/office/officeart/2005/8/layout/pList1"/>
    <dgm:cxn modelId="{4CBE2104-77B0-4C6C-885A-95A396568F82}" type="presParOf" srcId="{256074C4-1561-4284-9D40-8BDE4B0F7E65}" destId="{30B2CCF3-A8DC-4C6A-8EAB-142747A105E4}" srcOrd="1" destOrd="0" presId="urn:microsoft.com/office/officeart/2005/8/layout/pList1"/>
    <dgm:cxn modelId="{17CAFEA7-98BB-49A8-9C2F-7943340574C0}" type="presParOf" srcId="{EC41C2EA-43BF-42D9-9532-C09C33E3C74A}" destId="{1C340237-285D-4939-9D92-7A23BF1B2EB8}" srcOrd="1" destOrd="0" presId="urn:microsoft.com/office/officeart/2005/8/layout/pList1"/>
    <dgm:cxn modelId="{14EEB015-865E-4867-9731-5585D562BA29}" type="presParOf" srcId="{EC41C2EA-43BF-42D9-9532-C09C33E3C74A}" destId="{924DD839-968B-40F9-811E-C54CB50EC786}" srcOrd="2" destOrd="0" presId="urn:microsoft.com/office/officeart/2005/8/layout/pList1"/>
    <dgm:cxn modelId="{05C8373D-F164-4402-A405-60C06C7588B6}" type="presParOf" srcId="{924DD839-968B-40F9-811E-C54CB50EC786}" destId="{909090B1-AB68-4B0C-8398-DC2F14E33762}" srcOrd="0" destOrd="0" presId="urn:microsoft.com/office/officeart/2005/8/layout/pList1"/>
    <dgm:cxn modelId="{C21E7AF6-AAA9-49B2-9FDA-97545A3C5F2C}" type="presParOf" srcId="{924DD839-968B-40F9-811E-C54CB50EC786}" destId="{0604C98B-4433-470E-A638-00721F10E6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BB821-75CD-4FAB-BE9C-E146D0A3AD9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152365-EE8F-4AAA-B83E-70EB86A71998}">
      <dgm:prSet/>
      <dgm:spPr/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</a:rPr>
            <a:t>Intelligence sources</a:t>
          </a:r>
        </a:p>
      </dgm:t>
    </dgm:pt>
    <dgm:pt modelId="{742B2BB4-04C0-4CB7-9F01-D085BBFA1776}" type="parTrans" cxnId="{1DB6863C-A58B-4F24-9AB1-2A987FBDAB24}">
      <dgm:prSet/>
      <dgm:spPr/>
      <dgm:t>
        <a:bodyPr/>
        <a:lstStyle/>
        <a:p>
          <a:endParaRPr lang="en-GB"/>
        </a:p>
      </dgm:t>
    </dgm:pt>
    <dgm:pt modelId="{BB7562A6-0788-414A-BCA9-B4E59241C9B9}" type="sibTrans" cxnId="{1DB6863C-A58B-4F24-9AB1-2A987FBDAB24}">
      <dgm:prSet/>
      <dgm:spPr/>
      <dgm:t>
        <a:bodyPr/>
        <a:lstStyle/>
        <a:p>
          <a:endParaRPr lang="en-GB"/>
        </a:p>
      </dgm:t>
    </dgm:pt>
    <dgm:pt modelId="{6DC50BC1-56A1-4A68-8C92-74F1C87B8CA2}">
      <dgm:prSet/>
      <dgm:spPr>
        <a:noFill/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Key insights</a:t>
          </a:r>
        </a:p>
      </dgm:t>
    </dgm:pt>
    <dgm:pt modelId="{08667615-1C9C-428A-B7FA-B1C6EC01F960}" type="parTrans" cxnId="{5C7243DD-10D7-4A34-B17F-BC5050C9D438}">
      <dgm:prSet/>
      <dgm:spPr/>
      <dgm:t>
        <a:bodyPr/>
        <a:lstStyle/>
        <a:p>
          <a:endParaRPr lang="en-GB"/>
        </a:p>
      </dgm:t>
    </dgm:pt>
    <dgm:pt modelId="{EA6122D2-9140-498B-8508-4CCA5E986FF1}" type="sibTrans" cxnId="{5C7243DD-10D7-4A34-B17F-BC5050C9D438}">
      <dgm:prSet/>
      <dgm:spPr/>
      <dgm:t>
        <a:bodyPr/>
        <a:lstStyle/>
        <a:p>
          <a:endParaRPr lang="en-GB"/>
        </a:p>
      </dgm:t>
    </dgm:pt>
    <dgm:pt modelId="{EC41C2EA-43BF-42D9-9532-C09C33E3C74A}" type="pres">
      <dgm:prSet presAssocID="{3A3BB821-75CD-4FAB-BE9C-E146D0A3AD94}" presName="Name0" presStyleCnt="0">
        <dgm:presLayoutVars>
          <dgm:dir/>
          <dgm:resizeHandles val="exact"/>
        </dgm:presLayoutVars>
      </dgm:prSet>
      <dgm:spPr/>
    </dgm:pt>
    <dgm:pt modelId="{256074C4-1561-4284-9D40-8BDE4B0F7E65}" type="pres">
      <dgm:prSet presAssocID="{BA152365-EE8F-4AAA-B83E-70EB86A71998}" presName="compNode" presStyleCnt="0"/>
      <dgm:spPr/>
    </dgm:pt>
    <dgm:pt modelId="{8E4119F6-5487-4DF6-A11C-3510AEA620B1}" type="pres">
      <dgm:prSet presAssocID="{BA152365-EE8F-4AAA-B83E-70EB86A71998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0B2CCF3-A8DC-4C6A-8EAB-142747A105E4}" type="pres">
      <dgm:prSet presAssocID="{BA152365-EE8F-4AAA-B83E-70EB86A71998}" presName="textRect" presStyleLbl="revTx" presStyleIdx="0" presStyleCnt="2">
        <dgm:presLayoutVars>
          <dgm:bulletEnabled val="1"/>
        </dgm:presLayoutVars>
      </dgm:prSet>
      <dgm:spPr/>
    </dgm:pt>
    <dgm:pt modelId="{1C340237-285D-4939-9D92-7A23BF1B2EB8}" type="pres">
      <dgm:prSet presAssocID="{BB7562A6-0788-414A-BCA9-B4E59241C9B9}" presName="sibTrans" presStyleLbl="sibTrans2D1" presStyleIdx="0" presStyleCnt="0"/>
      <dgm:spPr/>
    </dgm:pt>
    <dgm:pt modelId="{924DD839-968B-40F9-811E-C54CB50EC786}" type="pres">
      <dgm:prSet presAssocID="{6DC50BC1-56A1-4A68-8C92-74F1C87B8CA2}" presName="compNode" presStyleCnt="0"/>
      <dgm:spPr/>
    </dgm:pt>
    <dgm:pt modelId="{909090B1-AB68-4B0C-8398-DC2F14E33762}" type="pres">
      <dgm:prSet presAssocID="{6DC50BC1-56A1-4A68-8C92-74F1C87B8CA2}" presName="pict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604C98B-4433-470E-A638-00721F10E666}" type="pres">
      <dgm:prSet presAssocID="{6DC50BC1-56A1-4A68-8C92-74F1C87B8CA2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1DB6863C-A58B-4F24-9AB1-2A987FBDAB24}" srcId="{3A3BB821-75CD-4FAB-BE9C-E146D0A3AD94}" destId="{BA152365-EE8F-4AAA-B83E-70EB86A71998}" srcOrd="0" destOrd="0" parTransId="{742B2BB4-04C0-4CB7-9F01-D085BBFA1776}" sibTransId="{BB7562A6-0788-414A-BCA9-B4E59241C9B9}"/>
    <dgm:cxn modelId="{E6E7AD65-D297-42FE-BC37-5607177C9AA6}" type="presOf" srcId="{BB7562A6-0788-414A-BCA9-B4E59241C9B9}" destId="{1C340237-285D-4939-9D92-7A23BF1B2EB8}" srcOrd="0" destOrd="0" presId="urn:microsoft.com/office/officeart/2005/8/layout/pList1"/>
    <dgm:cxn modelId="{88587192-E90D-4E8B-8898-17C9D4675FC0}" type="presOf" srcId="{3A3BB821-75CD-4FAB-BE9C-E146D0A3AD94}" destId="{EC41C2EA-43BF-42D9-9532-C09C33E3C74A}" srcOrd="0" destOrd="0" presId="urn:microsoft.com/office/officeart/2005/8/layout/pList1"/>
    <dgm:cxn modelId="{12BF84AB-D918-46EC-A1BD-396F9E2B6C20}" type="presOf" srcId="{BA152365-EE8F-4AAA-B83E-70EB86A71998}" destId="{30B2CCF3-A8DC-4C6A-8EAB-142747A105E4}" srcOrd="0" destOrd="0" presId="urn:microsoft.com/office/officeart/2005/8/layout/pList1"/>
    <dgm:cxn modelId="{D14B5BAD-D3A3-4F1F-BB74-0B425C1A9D86}" type="presOf" srcId="{6DC50BC1-56A1-4A68-8C92-74F1C87B8CA2}" destId="{0604C98B-4433-470E-A638-00721F10E666}" srcOrd="0" destOrd="0" presId="urn:microsoft.com/office/officeart/2005/8/layout/pList1"/>
    <dgm:cxn modelId="{5C7243DD-10D7-4A34-B17F-BC5050C9D438}" srcId="{3A3BB821-75CD-4FAB-BE9C-E146D0A3AD94}" destId="{6DC50BC1-56A1-4A68-8C92-74F1C87B8CA2}" srcOrd="1" destOrd="0" parTransId="{08667615-1C9C-428A-B7FA-B1C6EC01F960}" sibTransId="{EA6122D2-9140-498B-8508-4CCA5E986FF1}"/>
    <dgm:cxn modelId="{F788F3D1-A94E-4CA5-918D-BB867246DE73}" type="presParOf" srcId="{EC41C2EA-43BF-42D9-9532-C09C33E3C74A}" destId="{256074C4-1561-4284-9D40-8BDE4B0F7E65}" srcOrd="0" destOrd="0" presId="urn:microsoft.com/office/officeart/2005/8/layout/pList1"/>
    <dgm:cxn modelId="{AEA3A0DE-875F-4A2E-AF2D-2F6FC778586B}" type="presParOf" srcId="{256074C4-1561-4284-9D40-8BDE4B0F7E65}" destId="{8E4119F6-5487-4DF6-A11C-3510AEA620B1}" srcOrd="0" destOrd="0" presId="urn:microsoft.com/office/officeart/2005/8/layout/pList1"/>
    <dgm:cxn modelId="{4CBE2104-77B0-4C6C-885A-95A396568F82}" type="presParOf" srcId="{256074C4-1561-4284-9D40-8BDE4B0F7E65}" destId="{30B2CCF3-A8DC-4C6A-8EAB-142747A105E4}" srcOrd="1" destOrd="0" presId="urn:microsoft.com/office/officeart/2005/8/layout/pList1"/>
    <dgm:cxn modelId="{17CAFEA7-98BB-49A8-9C2F-7943340574C0}" type="presParOf" srcId="{EC41C2EA-43BF-42D9-9532-C09C33E3C74A}" destId="{1C340237-285D-4939-9D92-7A23BF1B2EB8}" srcOrd="1" destOrd="0" presId="urn:microsoft.com/office/officeart/2005/8/layout/pList1"/>
    <dgm:cxn modelId="{14EEB015-865E-4867-9731-5585D562BA29}" type="presParOf" srcId="{EC41C2EA-43BF-42D9-9532-C09C33E3C74A}" destId="{924DD839-968B-40F9-811E-C54CB50EC786}" srcOrd="2" destOrd="0" presId="urn:microsoft.com/office/officeart/2005/8/layout/pList1"/>
    <dgm:cxn modelId="{05C8373D-F164-4402-A405-60C06C7588B6}" type="presParOf" srcId="{924DD839-968B-40F9-811E-C54CB50EC786}" destId="{909090B1-AB68-4B0C-8398-DC2F14E33762}" srcOrd="0" destOrd="0" presId="urn:microsoft.com/office/officeart/2005/8/layout/pList1"/>
    <dgm:cxn modelId="{C21E7AF6-AAA9-49B2-9FDA-97545A3C5F2C}" type="presParOf" srcId="{924DD839-968B-40F9-811E-C54CB50EC786}" destId="{0604C98B-4433-470E-A638-00721F10E6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06D25-A05E-41DD-AED4-DB0A7EF59F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A036F5-D8AA-4188-8D26-DD5CA11DD700}">
      <dgm:prSet/>
      <dgm:spPr/>
      <dgm:t>
        <a:bodyPr vert="vert270"/>
        <a:lstStyle/>
        <a:p>
          <a:r>
            <a:rPr lang="en-GB"/>
            <a:t>CJRS</a:t>
          </a:r>
        </a:p>
      </dgm:t>
    </dgm:pt>
    <dgm:pt modelId="{DB805255-9F8B-4729-889E-9C0FBF375E57}" type="parTrans" cxnId="{B91811A4-8FD8-4473-A0E9-98181F04C936}">
      <dgm:prSet/>
      <dgm:spPr/>
      <dgm:t>
        <a:bodyPr/>
        <a:lstStyle/>
        <a:p>
          <a:endParaRPr lang="en-GB"/>
        </a:p>
      </dgm:t>
    </dgm:pt>
    <dgm:pt modelId="{03909ED2-8927-4C0C-BE4C-E25799011864}" type="sibTrans" cxnId="{B91811A4-8FD8-4473-A0E9-98181F04C936}">
      <dgm:prSet/>
      <dgm:spPr/>
      <dgm:t>
        <a:bodyPr/>
        <a:lstStyle/>
        <a:p>
          <a:endParaRPr lang="en-GB"/>
        </a:p>
      </dgm:t>
    </dgm:pt>
    <dgm:pt modelId="{66C60D09-0E82-4C59-84D6-70352B233378}">
      <dgm:prSet custT="1"/>
      <dgm:spPr/>
      <dgm:t>
        <a:bodyPr/>
        <a:lstStyle/>
        <a:p>
          <a:r>
            <a:rPr lang="en-GB" sz="1600" dirty="0"/>
            <a:t>Take up of furlough as of 31 Aug was below the national average (10%) at 8% for Swindon and 9% for Wiltshire</a:t>
          </a:r>
        </a:p>
      </dgm:t>
    </dgm:pt>
    <dgm:pt modelId="{598268AA-354F-4819-913C-E6AFAA0BB059}" type="parTrans" cxnId="{CF2465FE-76FB-48BE-BEC6-CE389348A34C}">
      <dgm:prSet/>
      <dgm:spPr/>
      <dgm:t>
        <a:bodyPr/>
        <a:lstStyle/>
        <a:p>
          <a:endParaRPr lang="en-GB"/>
        </a:p>
      </dgm:t>
    </dgm:pt>
    <dgm:pt modelId="{2FC39BF7-38A8-4910-A6D2-3E938FF7E69D}" type="sibTrans" cxnId="{CF2465FE-76FB-48BE-BEC6-CE389348A34C}">
      <dgm:prSet/>
      <dgm:spPr/>
      <dgm:t>
        <a:bodyPr/>
        <a:lstStyle/>
        <a:p>
          <a:endParaRPr lang="en-GB"/>
        </a:p>
      </dgm:t>
    </dgm:pt>
    <dgm:pt modelId="{46E5D4DA-DDF4-4D3A-B524-CC0E67C86E0F}">
      <dgm:prSet custT="1"/>
      <dgm:spPr/>
      <dgm:t>
        <a:bodyPr/>
        <a:lstStyle/>
        <a:p>
          <a:r>
            <a:rPr lang="en-GB" sz="1600" dirty="0"/>
            <a:t>Significantly lower than in Jun when Swindon and England had 30% and Wiltshire 28% take-up</a:t>
          </a:r>
        </a:p>
      </dgm:t>
    </dgm:pt>
    <dgm:pt modelId="{057219F0-B6CF-4127-BE1F-20B827749BA6}" type="parTrans" cxnId="{71D64BFE-1281-45BD-BB5D-86E20C89DBB9}">
      <dgm:prSet/>
      <dgm:spPr/>
      <dgm:t>
        <a:bodyPr/>
        <a:lstStyle/>
        <a:p>
          <a:endParaRPr lang="en-GB"/>
        </a:p>
      </dgm:t>
    </dgm:pt>
    <dgm:pt modelId="{4142C80A-6EA6-4847-B0FA-412F5F791B0B}" type="sibTrans" cxnId="{71D64BFE-1281-45BD-BB5D-86E20C89DBB9}">
      <dgm:prSet/>
      <dgm:spPr/>
      <dgm:t>
        <a:bodyPr/>
        <a:lstStyle/>
        <a:p>
          <a:endParaRPr lang="en-GB"/>
        </a:p>
      </dgm:t>
    </dgm:pt>
    <dgm:pt modelId="{4EBDB4AF-CF4B-4192-A308-67E8EDDDE90B}">
      <dgm:prSet/>
      <dgm:spPr/>
      <dgm:t>
        <a:bodyPr vert="vert270"/>
        <a:lstStyle/>
        <a:p>
          <a:r>
            <a:rPr lang="en-GB"/>
            <a:t>SEISS </a:t>
          </a:r>
        </a:p>
      </dgm:t>
    </dgm:pt>
    <dgm:pt modelId="{8057CC01-3146-4471-BD41-C8FA241DB120}" type="parTrans" cxnId="{D38418C7-D14F-4A4F-94ED-BE4205902CB6}">
      <dgm:prSet/>
      <dgm:spPr/>
      <dgm:t>
        <a:bodyPr/>
        <a:lstStyle/>
        <a:p>
          <a:endParaRPr lang="en-GB"/>
        </a:p>
      </dgm:t>
    </dgm:pt>
    <dgm:pt modelId="{8F9FF299-0621-4226-9F78-77EAF7A99800}" type="sibTrans" cxnId="{D38418C7-D14F-4A4F-94ED-BE4205902CB6}">
      <dgm:prSet/>
      <dgm:spPr/>
      <dgm:t>
        <a:bodyPr/>
        <a:lstStyle/>
        <a:p>
          <a:endParaRPr lang="en-GB"/>
        </a:p>
      </dgm:t>
    </dgm:pt>
    <dgm:pt modelId="{0F95D76F-FBE9-4C02-9C7E-50DA94C74AB9}">
      <dgm:prSet custT="1"/>
      <dgm:spPr/>
      <dgm:t>
        <a:bodyPr/>
        <a:lstStyle/>
        <a:p>
          <a:r>
            <a:rPr lang="en-GB" sz="1600" dirty="0"/>
            <a:t>Claims for the second grant of SEISS to 30 September 2020 reached nearly 22k claims across Swindon and Wiltshire adding up to £59m</a:t>
          </a:r>
        </a:p>
      </dgm:t>
    </dgm:pt>
    <dgm:pt modelId="{9591991B-65BC-48A4-A544-98D7D7F7E94C}" type="parTrans" cxnId="{0A3F9BC2-DFE0-49F3-B183-75EE22CB0EDF}">
      <dgm:prSet/>
      <dgm:spPr/>
      <dgm:t>
        <a:bodyPr/>
        <a:lstStyle/>
        <a:p>
          <a:endParaRPr lang="en-GB"/>
        </a:p>
      </dgm:t>
    </dgm:pt>
    <dgm:pt modelId="{0F0DE51B-5D64-4B04-B3E8-582F41D3CDE3}" type="sibTrans" cxnId="{0A3F9BC2-DFE0-49F3-B183-75EE22CB0EDF}">
      <dgm:prSet/>
      <dgm:spPr/>
      <dgm:t>
        <a:bodyPr/>
        <a:lstStyle/>
        <a:p>
          <a:endParaRPr lang="en-GB"/>
        </a:p>
      </dgm:t>
    </dgm:pt>
    <dgm:pt modelId="{0283AEBA-2532-420B-B5E4-1413CEE25347}">
      <dgm:prSet custT="1"/>
      <dgm:spPr/>
      <dgm:t>
        <a:bodyPr/>
        <a:lstStyle/>
        <a:p>
          <a:r>
            <a:rPr lang="en-GB" sz="1600"/>
            <a:t>68% of self-employed in Swindon and 60% in Wiltshire claiming support (67% England average) </a:t>
          </a:r>
        </a:p>
      </dgm:t>
    </dgm:pt>
    <dgm:pt modelId="{EB26898A-D312-49A4-B17A-C0039673C0DD}" type="parTrans" cxnId="{165476B6-EB98-4F14-BD61-4B9C6EA9A88C}">
      <dgm:prSet/>
      <dgm:spPr/>
      <dgm:t>
        <a:bodyPr/>
        <a:lstStyle/>
        <a:p>
          <a:endParaRPr lang="en-GB"/>
        </a:p>
      </dgm:t>
    </dgm:pt>
    <dgm:pt modelId="{0FAC44D6-A9B2-42C9-8A8A-E61596843790}" type="sibTrans" cxnId="{165476B6-EB98-4F14-BD61-4B9C6EA9A88C}">
      <dgm:prSet/>
      <dgm:spPr/>
      <dgm:t>
        <a:bodyPr/>
        <a:lstStyle/>
        <a:p>
          <a:endParaRPr lang="en-GB"/>
        </a:p>
      </dgm:t>
    </dgm:pt>
    <dgm:pt modelId="{DD1985DF-8A78-43DE-8286-D2051A74C255}" type="pres">
      <dgm:prSet presAssocID="{89F06D25-A05E-41DD-AED4-DB0A7EF59FF1}" presName="Name0" presStyleCnt="0">
        <dgm:presLayoutVars>
          <dgm:dir/>
          <dgm:animLvl val="lvl"/>
          <dgm:resizeHandles val="exact"/>
        </dgm:presLayoutVars>
      </dgm:prSet>
      <dgm:spPr/>
    </dgm:pt>
    <dgm:pt modelId="{A47C8E56-FB9F-4961-AAAC-6A6F10D1EDFE}" type="pres">
      <dgm:prSet presAssocID="{08A036F5-D8AA-4188-8D26-DD5CA11DD700}" presName="linNode" presStyleCnt="0"/>
      <dgm:spPr/>
    </dgm:pt>
    <dgm:pt modelId="{C2010EEB-4145-49AF-9451-965B4DFC3C06}" type="pres">
      <dgm:prSet presAssocID="{08A036F5-D8AA-4188-8D26-DD5CA11DD700}" presName="parentText" presStyleLbl="node1" presStyleIdx="0" presStyleCnt="2" custScaleX="33449" custScaleY="74578">
        <dgm:presLayoutVars>
          <dgm:chMax val="1"/>
          <dgm:bulletEnabled val="1"/>
        </dgm:presLayoutVars>
      </dgm:prSet>
      <dgm:spPr/>
    </dgm:pt>
    <dgm:pt modelId="{6E16FAE8-BCA6-490B-B1E5-813CAC60DFAD}" type="pres">
      <dgm:prSet presAssocID="{08A036F5-D8AA-4188-8D26-DD5CA11DD700}" presName="descendantText" presStyleLbl="alignAccFollowNode1" presStyleIdx="0" presStyleCnt="2" custScaleX="137569" custScaleY="91898">
        <dgm:presLayoutVars>
          <dgm:bulletEnabled val="1"/>
        </dgm:presLayoutVars>
      </dgm:prSet>
      <dgm:spPr/>
    </dgm:pt>
    <dgm:pt modelId="{51EBFE23-AB5F-4ADE-BD7C-2F37E1B2AB45}" type="pres">
      <dgm:prSet presAssocID="{03909ED2-8927-4C0C-BE4C-E25799011864}" presName="sp" presStyleCnt="0"/>
      <dgm:spPr/>
    </dgm:pt>
    <dgm:pt modelId="{C7F9D111-C653-4BD7-866F-4CB7BEF60124}" type="pres">
      <dgm:prSet presAssocID="{4EBDB4AF-CF4B-4192-A308-67E8EDDDE90B}" presName="linNode" presStyleCnt="0"/>
      <dgm:spPr/>
    </dgm:pt>
    <dgm:pt modelId="{4D24EFC5-7FF5-4534-A77F-4B9345692E0C}" type="pres">
      <dgm:prSet presAssocID="{4EBDB4AF-CF4B-4192-A308-67E8EDDDE90B}" presName="parentText" presStyleLbl="node1" presStyleIdx="1" presStyleCnt="2" custScaleX="33449">
        <dgm:presLayoutVars>
          <dgm:chMax val="1"/>
          <dgm:bulletEnabled val="1"/>
        </dgm:presLayoutVars>
      </dgm:prSet>
      <dgm:spPr/>
    </dgm:pt>
    <dgm:pt modelId="{B3866EA8-93B5-4C77-8894-746ED5722A93}" type="pres">
      <dgm:prSet presAssocID="{4EBDB4AF-CF4B-4192-A308-67E8EDDDE90B}" presName="descendantText" presStyleLbl="alignAccFollowNode1" presStyleIdx="1" presStyleCnt="2" custScaleX="137569" custScaleY="123223">
        <dgm:presLayoutVars>
          <dgm:bulletEnabled val="1"/>
        </dgm:presLayoutVars>
      </dgm:prSet>
      <dgm:spPr/>
    </dgm:pt>
  </dgm:ptLst>
  <dgm:cxnLst>
    <dgm:cxn modelId="{DD516B12-F955-45C6-A7CE-35FB16D4F48E}" type="presOf" srcId="{46E5D4DA-DDF4-4D3A-B524-CC0E67C86E0F}" destId="{6E16FAE8-BCA6-490B-B1E5-813CAC60DFAD}" srcOrd="0" destOrd="1" presId="urn:microsoft.com/office/officeart/2005/8/layout/vList5"/>
    <dgm:cxn modelId="{82806B1C-561B-4033-ACF9-3187F0359249}" type="presOf" srcId="{0283AEBA-2532-420B-B5E4-1413CEE25347}" destId="{B3866EA8-93B5-4C77-8894-746ED5722A93}" srcOrd="0" destOrd="1" presId="urn:microsoft.com/office/officeart/2005/8/layout/vList5"/>
    <dgm:cxn modelId="{8C290525-9272-436C-A7A0-E8B84C5A49B3}" type="presOf" srcId="{4EBDB4AF-CF4B-4192-A308-67E8EDDDE90B}" destId="{4D24EFC5-7FF5-4534-A77F-4B9345692E0C}" srcOrd="0" destOrd="0" presId="urn:microsoft.com/office/officeart/2005/8/layout/vList5"/>
    <dgm:cxn modelId="{5958BA5D-CB28-4385-ABF5-0E73A544BA66}" type="presOf" srcId="{66C60D09-0E82-4C59-84D6-70352B233378}" destId="{6E16FAE8-BCA6-490B-B1E5-813CAC60DFAD}" srcOrd="0" destOrd="0" presId="urn:microsoft.com/office/officeart/2005/8/layout/vList5"/>
    <dgm:cxn modelId="{4A264872-26D4-4390-A40B-EB9FB8A347C5}" type="presOf" srcId="{89F06D25-A05E-41DD-AED4-DB0A7EF59FF1}" destId="{DD1985DF-8A78-43DE-8286-D2051A74C255}" srcOrd="0" destOrd="0" presId="urn:microsoft.com/office/officeart/2005/8/layout/vList5"/>
    <dgm:cxn modelId="{C24D9756-32EA-4544-B68E-E5C869E61278}" type="presOf" srcId="{08A036F5-D8AA-4188-8D26-DD5CA11DD700}" destId="{C2010EEB-4145-49AF-9451-965B4DFC3C06}" srcOrd="0" destOrd="0" presId="urn:microsoft.com/office/officeart/2005/8/layout/vList5"/>
    <dgm:cxn modelId="{FC164493-42C9-442E-B586-ABCE5816EB64}" type="presOf" srcId="{0F95D76F-FBE9-4C02-9C7E-50DA94C74AB9}" destId="{B3866EA8-93B5-4C77-8894-746ED5722A93}" srcOrd="0" destOrd="0" presId="urn:microsoft.com/office/officeart/2005/8/layout/vList5"/>
    <dgm:cxn modelId="{B91811A4-8FD8-4473-A0E9-98181F04C936}" srcId="{89F06D25-A05E-41DD-AED4-DB0A7EF59FF1}" destId="{08A036F5-D8AA-4188-8D26-DD5CA11DD700}" srcOrd="0" destOrd="0" parTransId="{DB805255-9F8B-4729-889E-9C0FBF375E57}" sibTransId="{03909ED2-8927-4C0C-BE4C-E25799011864}"/>
    <dgm:cxn modelId="{165476B6-EB98-4F14-BD61-4B9C6EA9A88C}" srcId="{4EBDB4AF-CF4B-4192-A308-67E8EDDDE90B}" destId="{0283AEBA-2532-420B-B5E4-1413CEE25347}" srcOrd="1" destOrd="0" parTransId="{EB26898A-D312-49A4-B17A-C0039673C0DD}" sibTransId="{0FAC44D6-A9B2-42C9-8A8A-E61596843790}"/>
    <dgm:cxn modelId="{0A3F9BC2-DFE0-49F3-B183-75EE22CB0EDF}" srcId="{4EBDB4AF-CF4B-4192-A308-67E8EDDDE90B}" destId="{0F95D76F-FBE9-4C02-9C7E-50DA94C74AB9}" srcOrd="0" destOrd="0" parTransId="{9591991B-65BC-48A4-A544-98D7D7F7E94C}" sibTransId="{0F0DE51B-5D64-4B04-B3E8-582F41D3CDE3}"/>
    <dgm:cxn modelId="{D38418C7-D14F-4A4F-94ED-BE4205902CB6}" srcId="{89F06D25-A05E-41DD-AED4-DB0A7EF59FF1}" destId="{4EBDB4AF-CF4B-4192-A308-67E8EDDDE90B}" srcOrd="1" destOrd="0" parTransId="{8057CC01-3146-4471-BD41-C8FA241DB120}" sibTransId="{8F9FF299-0621-4226-9F78-77EAF7A99800}"/>
    <dgm:cxn modelId="{CF2465FE-76FB-48BE-BEC6-CE389348A34C}" srcId="{08A036F5-D8AA-4188-8D26-DD5CA11DD700}" destId="{66C60D09-0E82-4C59-84D6-70352B233378}" srcOrd="0" destOrd="0" parTransId="{598268AA-354F-4819-913C-E6AFAA0BB059}" sibTransId="{2FC39BF7-38A8-4910-A6D2-3E938FF7E69D}"/>
    <dgm:cxn modelId="{71D64BFE-1281-45BD-BB5D-86E20C89DBB9}" srcId="{08A036F5-D8AA-4188-8D26-DD5CA11DD700}" destId="{46E5D4DA-DDF4-4D3A-B524-CC0E67C86E0F}" srcOrd="1" destOrd="0" parTransId="{057219F0-B6CF-4127-BE1F-20B827749BA6}" sibTransId="{4142C80A-6EA6-4847-B0FA-412F5F791B0B}"/>
    <dgm:cxn modelId="{A4A60FC9-C6F3-4F55-8346-255FE63289A6}" type="presParOf" srcId="{DD1985DF-8A78-43DE-8286-D2051A74C255}" destId="{A47C8E56-FB9F-4961-AAAC-6A6F10D1EDFE}" srcOrd="0" destOrd="0" presId="urn:microsoft.com/office/officeart/2005/8/layout/vList5"/>
    <dgm:cxn modelId="{4A42D9F5-22C9-4B6E-9689-5F813836167D}" type="presParOf" srcId="{A47C8E56-FB9F-4961-AAAC-6A6F10D1EDFE}" destId="{C2010EEB-4145-49AF-9451-965B4DFC3C06}" srcOrd="0" destOrd="0" presId="urn:microsoft.com/office/officeart/2005/8/layout/vList5"/>
    <dgm:cxn modelId="{D92693A5-CB62-468A-AAEF-910CB5E33E63}" type="presParOf" srcId="{A47C8E56-FB9F-4961-AAAC-6A6F10D1EDFE}" destId="{6E16FAE8-BCA6-490B-B1E5-813CAC60DFAD}" srcOrd="1" destOrd="0" presId="urn:microsoft.com/office/officeart/2005/8/layout/vList5"/>
    <dgm:cxn modelId="{4828ABB0-16A8-4355-99E6-974A64F52DD4}" type="presParOf" srcId="{DD1985DF-8A78-43DE-8286-D2051A74C255}" destId="{51EBFE23-AB5F-4ADE-BD7C-2F37E1B2AB45}" srcOrd="1" destOrd="0" presId="urn:microsoft.com/office/officeart/2005/8/layout/vList5"/>
    <dgm:cxn modelId="{BF8BB219-C6E3-47EB-9486-14AD2672A6D3}" type="presParOf" srcId="{DD1985DF-8A78-43DE-8286-D2051A74C255}" destId="{C7F9D111-C653-4BD7-866F-4CB7BEF60124}" srcOrd="2" destOrd="0" presId="urn:microsoft.com/office/officeart/2005/8/layout/vList5"/>
    <dgm:cxn modelId="{ADCBEBCC-DEE8-4FD0-86C9-9B895FD54FCF}" type="presParOf" srcId="{C7F9D111-C653-4BD7-866F-4CB7BEF60124}" destId="{4D24EFC5-7FF5-4534-A77F-4B9345692E0C}" srcOrd="0" destOrd="0" presId="urn:microsoft.com/office/officeart/2005/8/layout/vList5"/>
    <dgm:cxn modelId="{3F725A64-A07D-4065-8F7A-C38A0523C99C}" type="presParOf" srcId="{C7F9D111-C653-4BD7-866F-4CB7BEF60124}" destId="{B3866EA8-93B5-4C77-8894-746ED5722A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9F6-5487-4DF6-A11C-3510AEA620B1}">
      <dsp:nvSpPr>
        <dsp:cNvPr id="0" name=""/>
        <dsp:cNvSpPr/>
      </dsp:nvSpPr>
      <dsp:spPr>
        <a:xfrm>
          <a:off x="632133" y="832"/>
          <a:ext cx="3124136" cy="21525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2CCF3-A8DC-4C6A-8EAB-142747A105E4}">
      <dsp:nvSpPr>
        <dsp:cNvPr id="0" name=""/>
        <dsp:cNvSpPr/>
      </dsp:nvSpPr>
      <dsp:spPr>
        <a:xfrm>
          <a:off x="632133" y="2153362"/>
          <a:ext cx="3124136" cy="1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Intelligence sources</a:t>
          </a:r>
        </a:p>
      </dsp:txBody>
      <dsp:txXfrm>
        <a:off x="632133" y="2153362"/>
        <a:ext cx="3124136" cy="1159054"/>
      </dsp:txXfrm>
    </dsp:sp>
    <dsp:sp modelId="{909090B1-AB68-4B0C-8398-DC2F14E33762}">
      <dsp:nvSpPr>
        <dsp:cNvPr id="0" name=""/>
        <dsp:cNvSpPr/>
      </dsp:nvSpPr>
      <dsp:spPr>
        <a:xfrm>
          <a:off x="4068814" y="832"/>
          <a:ext cx="3124136" cy="215252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C98B-4433-470E-A638-00721F10E666}">
      <dsp:nvSpPr>
        <dsp:cNvPr id="0" name=""/>
        <dsp:cNvSpPr/>
      </dsp:nvSpPr>
      <dsp:spPr>
        <a:xfrm>
          <a:off x="4068814" y="2153362"/>
          <a:ext cx="3124136" cy="1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bg2">
                  <a:lumMod val="75000"/>
                </a:schemeClr>
              </a:solidFill>
            </a:rPr>
            <a:t>Key insights</a:t>
          </a:r>
        </a:p>
      </dsp:txBody>
      <dsp:txXfrm>
        <a:off x="4068814" y="2153362"/>
        <a:ext cx="3124136" cy="1159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9F6-5487-4DF6-A11C-3510AEA620B1}">
      <dsp:nvSpPr>
        <dsp:cNvPr id="0" name=""/>
        <dsp:cNvSpPr/>
      </dsp:nvSpPr>
      <dsp:spPr>
        <a:xfrm>
          <a:off x="632133" y="832"/>
          <a:ext cx="3124136" cy="21525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2CCF3-A8DC-4C6A-8EAB-142747A105E4}">
      <dsp:nvSpPr>
        <dsp:cNvPr id="0" name=""/>
        <dsp:cNvSpPr/>
      </dsp:nvSpPr>
      <dsp:spPr>
        <a:xfrm>
          <a:off x="632133" y="2153362"/>
          <a:ext cx="3124136" cy="1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bg2">
                  <a:lumMod val="75000"/>
                </a:schemeClr>
              </a:solidFill>
            </a:rPr>
            <a:t>Intelligence sources</a:t>
          </a:r>
        </a:p>
      </dsp:txBody>
      <dsp:txXfrm>
        <a:off x="632133" y="2153362"/>
        <a:ext cx="3124136" cy="1159054"/>
      </dsp:txXfrm>
    </dsp:sp>
    <dsp:sp modelId="{909090B1-AB68-4B0C-8398-DC2F14E33762}">
      <dsp:nvSpPr>
        <dsp:cNvPr id="0" name=""/>
        <dsp:cNvSpPr/>
      </dsp:nvSpPr>
      <dsp:spPr>
        <a:xfrm>
          <a:off x="4068814" y="832"/>
          <a:ext cx="3124136" cy="215252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C98B-4433-470E-A638-00721F10E666}">
      <dsp:nvSpPr>
        <dsp:cNvPr id="0" name=""/>
        <dsp:cNvSpPr/>
      </dsp:nvSpPr>
      <dsp:spPr>
        <a:xfrm>
          <a:off x="4068814" y="2153362"/>
          <a:ext cx="3124136" cy="1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Key insights</a:t>
          </a:r>
        </a:p>
      </dsp:txBody>
      <dsp:txXfrm>
        <a:off x="4068814" y="2153362"/>
        <a:ext cx="3124136" cy="1159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6FAE8-BCA6-490B-B1E5-813CAC60DFAD}">
      <dsp:nvSpPr>
        <dsp:cNvPr id="0" name=""/>
        <dsp:cNvSpPr/>
      </dsp:nvSpPr>
      <dsp:spPr>
        <a:xfrm rot="5400000">
          <a:off x="1364437" y="-875384"/>
          <a:ext cx="1701453" cy="34783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Take up of furlough as of 31 Aug was below the national average (10%) at 8% for Swindon and 9% for Wiltshire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Significantly lower than in Jun when Swindon and England had 30% and Wiltshire 28% take-up</a:t>
          </a:r>
        </a:p>
      </dsp:txBody>
      <dsp:txXfrm rot="-5400000">
        <a:off x="475969" y="96142"/>
        <a:ext cx="3395332" cy="1535337"/>
      </dsp:txXfrm>
    </dsp:sp>
    <dsp:sp modelId="{C2010EEB-4145-49AF-9451-965B4DFC3C06}">
      <dsp:nvSpPr>
        <dsp:cNvPr id="0" name=""/>
        <dsp:cNvSpPr/>
      </dsp:nvSpPr>
      <dsp:spPr>
        <a:xfrm>
          <a:off x="236" y="823"/>
          <a:ext cx="475733" cy="1725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CJRS</a:t>
          </a:r>
        </a:p>
      </dsp:txBody>
      <dsp:txXfrm>
        <a:off x="23459" y="24046"/>
        <a:ext cx="429287" cy="1679530"/>
      </dsp:txXfrm>
    </dsp:sp>
    <dsp:sp modelId="{B3866EA8-93B5-4C77-8894-746ED5722A93}">
      <dsp:nvSpPr>
        <dsp:cNvPr id="0" name=""/>
        <dsp:cNvSpPr/>
      </dsp:nvSpPr>
      <dsp:spPr>
        <a:xfrm rot="5400000">
          <a:off x="1074453" y="1260481"/>
          <a:ext cx="2281423" cy="34783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Claims for the second grant of SEISS to 30 September 2020 reached nearly 22k claims across Swindon and Wiltshire adding up to £59m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68% of self-employed in Swindon and 60% in Wiltshire claiming support (67% England average) </a:t>
          </a:r>
        </a:p>
      </dsp:txBody>
      <dsp:txXfrm rot="-5400000">
        <a:off x="475970" y="1970334"/>
        <a:ext cx="3367020" cy="2058683"/>
      </dsp:txXfrm>
    </dsp:sp>
    <dsp:sp modelId="{4D24EFC5-7FF5-4534-A77F-4B9345692E0C}">
      <dsp:nvSpPr>
        <dsp:cNvPr id="0" name=""/>
        <dsp:cNvSpPr/>
      </dsp:nvSpPr>
      <dsp:spPr>
        <a:xfrm>
          <a:off x="236" y="1842515"/>
          <a:ext cx="475733" cy="231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SEISS </a:t>
          </a:r>
        </a:p>
      </dsp:txBody>
      <dsp:txXfrm>
        <a:off x="23459" y="1865738"/>
        <a:ext cx="429287" cy="2267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B70CE1F-5DF4-4D5E-BB40-4CDD4EFFEFB4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731838"/>
            <a:ext cx="506253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A90B4A6-58B1-4E49-B1ED-ECCF10B15F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153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0306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5459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0612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75765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0918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86071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41224" algn="l" defTabSz="7103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0B4A6-58B1-4E49-B1ED-ECCF10B15F3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58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0B4A6-58B1-4E49-B1ED-ECCF10B15F3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9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071" y="1072480"/>
            <a:ext cx="6804422" cy="2281484"/>
          </a:xfrm>
          <a:prstGeom prst="rect">
            <a:avLst/>
          </a:prstGeom>
        </p:spPr>
        <p:txBody>
          <a:bodyPr lIns="71031" tIns="35515" rIns="71031" bIns="35515"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071" y="3441949"/>
            <a:ext cx="6804422" cy="158217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5153" indent="0" algn="ctr">
              <a:buNone/>
              <a:defRPr sz="1600"/>
            </a:lvl2pPr>
            <a:lvl3pPr marL="710306" indent="0" algn="ctr">
              <a:buNone/>
              <a:defRPr sz="1400"/>
            </a:lvl3pPr>
            <a:lvl4pPr marL="1065459" indent="0" algn="ctr">
              <a:buNone/>
              <a:defRPr sz="1200"/>
            </a:lvl4pPr>
            <a:lvl5pPr marL="1420612" indent="0" algn="ctr">
              <a:buNone/>
              <a:defRPr sz="1200"/>
            </a:lvl5pPr>
            <a:lvl6pPr marL="1775765" indent="0" algn="ctr">
              <a:buNone/>
              <a:defRPr sz="1200"/>
            </a:lvl6pPr>
            <a:lvl7pPr marL="2130918" indent="0" algn="ctr">
              <a:buNone/>
              <a:defRPr sz="1200"/>
            </a:lvl7pPr>
            <a:lvl8pPr marL="2486071" indent="0" algn="ctr">
              <a:buNone/>
              <a:defRPr sz="1200"/>
            </a:lvl8pPr>
            <a:lvl9pPr marL="284122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10" y="5183168"/>
            <a:ext cx="2740553" cy="1781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7" y="5651572"/>
            <a:ext cx="1587500" cy="844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F2B9FE-8F89-430D-8EE3-AA7C8DCFB1C0}"/>
              </a:ext>
            </a:extLst>
          </p:cNvPr>
          <p:cNvSpPr txBox="1"/>
          <p:nvPr userDrawn="1"/>
        </p:nvSpPr>
        <p:spPr>
          <a:xfrm>
            <a:off x="2266950" y="-31788"/>
            <a:ext cx="4538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cap="small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disseminate with permission of the SWLEP</a:t>
            </a:r>
            <a:endParaRPr lang="en-GB" b="1" cap="small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4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40" y="348898"/>
            <a:ext cx="7825085" cy="1266649"/>
          </a:xfrm>
          <a:prstGeom prst="rect">
            <a:avLst/>
          </a:prstGeom>
        </p:spPr>
        <p:txBody>
          <a:bodyPr lIns="71031" tIns="35515" rIns="71031" bIns="35515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92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553" y="348897"/>
            <a:ext cx="1956272" cy="5553534"/>
          </a:xfrm>
          <a:prstGeom prst="rect">
            <a:avLst/>
          </a:prstGeom>
        </p:spPr>
        <p:txBody>
          <a:bodyPr vert="eaVert" lIns="71031" tIns="35515" rIns="71031" bIns="3551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40" y="348897"/>
            <a:ext cx="5755407" cy="5553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40" y="348898"/>
            <a:ext cx="7825085" cy="1058719"/>
          </a:xfrm>
          <a:prstGeom prst="rect">
            <a:avLst/>
          </a:prstGeom>
        </p:spPr>
        <p:txBody>
          <a:bodyPr lIns="71031" tIns="35515" rIns="71031" bIns="3551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14" y="1633752"/>
            <a:ext cx="7825085" cy="2725949"/>
          </a:xfrm>
          <a:prstGeom prst="rect">
            <a:avLst/>
          </a:prstGeom>
        </p:spPr>
        <p:txBody>
          <a:bodyPr lIns="71031" tIns="35515" rIns="71031" bIns="35515"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014" y="4385487"/>
            <a:ext cx="7825085" cy="1433512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5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0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54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06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75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09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86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412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4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40" y="348898"/>
            <a:ext cx="7825085" cy="1266649"/>
          </a:xfrm>
          <a:prstGeom prst="rect">
            <a:avLst/>
          </a:prstGeom>
        </p:spPr>
        <p:txBody>
          <a:bodyPr lIns="71031" tIns="35515" rIns="71031" bIns="3551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739" y="1744488"/>
            <a:ext cx="3855839" cy="4157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986" y="1744488"/>
            <a:ext cx="3855839" cy="4157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3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20" y="348898"/>
            <a:ext cx="7825085" cy="1266649"/>
          </a:xfrm>
          <a:prstGeom prst="rect">
            <a:avLst/>
          </a:prstGeom>
        </p:spPr>
        <p:txBody>
          <a:bodyPr lIns="71031" tIns="35515" rIns="71031" bIns="3551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922" y="1606444"/>
            <a:ext cx="3838119" cy="78729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53" indent="0">
              <a:buNone/>
              <a:defRPr sz="1600" b="1"/>
            </a:lvl2pPr>
            <a:lvl3pPr marL="710306" indent="0">
              <a:buNone/>
              <a:defRPr sz="1400" b="1"/>
            </a:lvl3pPr>
            <a:lvl4pPr marL="1065459" indent="0">
              <a:buNone/>
              <a:defRPr sz="1200" b="1"/>
            </a:lvl4pPr>
            <a:lvl5pPr marL="1420612" indent="0">
              <a:buNone/>
              <a:defRPr sz="1200" b="1"/>
            </a:lvl5pPr>
            <a:lvl6pPr marL="1775765" indent="0">
              <a:buNone/>
              <a:defRPr sz="1200" b="1"/>
            </a:lvl6pPr>
            <a:lvl7pPr marL="2130918" indent="0">
              <a:buNone/>
              <a:defRPr sz="1200" b="1"/>
            </a:lvl7pPr>
            <a:lvl8pPr marL="2486071" indent="0">
              <a:buNone/>
              <a:defRPr sz="1200" b="1"/>
            </a:lvl8pPr>
            <a:lvl9pPr marL="284122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22" y="2393740"/>
            <a:ext cx="3838119" cy="3520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86" y="1606444"/>
            <a:ext cx="3857021" cy="78729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53" indent="0">
              <a:buNone/>
              <a:defRPr sz="1600" b="1"/>
            </a:lvl2pPr>
            <a:lvl3pPr marL="710306" indent="0">
              <a:buNone/>
              <a:defRPr sz="1400" b="1"/>
            </a:lvl3pPr>
            <a:lvl4pPr marL="1065459" indent="0">
              <a:buNone/>
              <a:defRPr sz="1200" b="1"/>
            </a:lvl4pPr>
            <a:lvl5pPr marL="1420612" indent="0">
              <a:buNone/>
              <a:defRPr sz="1200" b="1"/>
            </a:lvl5pPr>
            <a:lvl6pPr marL="1775765" indent="0">
              <a:buNone/>
              <a:defRPr sz="1200" b="1"/>
            </a:lvl6pPr>
            <a:lvl7pPr marL="2130918" indent="0">
              <a:buNone/>
              <a:defRPr sz="1200" b="1"/>
            </a:lvl7pPr>
            <a:lvl8pPr marL="2486071" indent="0">
              <a:buNone/>
              <a:defRPr sz="1200" b="1"/>
            </a:lvl8pPr>
            <a:lvl9pPr marL="284122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86" y="2393740"/>
            <a:ext cx="3857021" cy="3520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8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261938"/>
            <a:ext cx="8164513" cy="1092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10" y="5183168"/>
            <a:ext cx="2740553" cy="1781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5" y="5607641"/>
            <a:ext cx="1587500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7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21" y="436880"/>
            <a:ext cx="2926138" cy="1529080"/>
          </a:xfrm>
          <a:prstGeom prst="rect">
            <a:avLst/>
          </a:prstGeom>
        </p:spPr>
        <p:txBody>
          <a:bodyPr lIns="71031" tIns="35515" rIns="71031" bIns="35515"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022" y="943542"/>
            <a:ext cx="4592986" cy="46570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921" y="1965960"/>
            <a:ext cx="2926138" cy="3642184"/>
          </a:xfrm>
        </p:spPr>
        <p:txBody>
          <a:bodyPr/>
          <a:lstStyle>
            <a:lvl1pPr marL="0" indent="0">
              <a:buNone/>
              <a:defRPr sz="1200"/>
            </a:lvl1pPr>
            <a:lvl2pPr marL="355153" indent="0">
              <a:buNone/>
              <a:defRPr sz="1100"/>
            </a:lvl2pPr>
            <a:lvl3pPr marL="710306" indent="0">
              <a:buNone/>
              <a:defRPr sz="900"/>
            </a:lvl3pPr>
            <a:lvl4pPr marL="1065459" indent="0">
              <a:buNone/>
              <a:defRPr sz="800"/>
            </a:lvl4pPr>
            <a:lvl5pPr marL="1420612" indent="0">
              <a:buNone/>
              <a:defRPr sz="800"/>
            </a:lvl5pPr>
            <a:lvl6pPr marL="1775765" indent="0">
              <a:buNone/>
              <a:defRPr sz="800"/>
            </a:lvl6pPr>
            <a:lvl7pPr marL="2130918" indent="0">
              <a:buNone/>
              <a:defRPr sz="800"/>
            </a:lvl7pPr>
            <a:lvl8pPr marL="2486071" indent="0">
              <a:buNone/>
              <a:defRPr sz="800"/>
            </a:lvl8pPr>
            <a:lvl9pPr marL="284122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15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21" y="436880"/>
            <a:ext cx="2926138" cy="1529080"/>
          </a:xfrm>
          <a:prstGeom prst="rect">
            <a:avLst/>
          </a:prstGeom>
        </p:spPr>
        <p:txBody>
          <a:bodyPr lIns="71031" tIns="35515" rIns="71031" bIns="35515"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57022" y="943542"/>
            <a:ext cx="4592986" cy="4657019"/>
          </a:xfrm>
        </p:spPr>
        <p:txBody>
          <a:bodyPr/>
          <a:lstStyle>
            <a:lvl1pPr marL="0" indent="0">
              <a:buNone/>
              <a:defRPr sz="2500"/>
            </a:lvl1pPr>
            <a:lvl2pPr marL="355153" indent="0">
              <a:buNone/>
              <a:defRPr sz="2200"/>
            </a:lvl2pPr>
            <a:lvl3pPr marL="710306" indent="0">
              <a:buNone/>
              <a:defRPr sz="1900"/>
            </a:lvl3pPr>
            <a:lvl4pPr marL="1065459" indent="0">
              <a:buNone/>
              <a:defRPr sz="1600"/>
            </a:lvl4pPr>
            <a:lvl5pPr marL="1420612" indent="0">
              <a:buNone/>
              <a:defRPr sz="1600"/>
            </a:lvl5pPr>
            <a:lvl6pPr marL="1775765" indent="0">
              <a:buNone/>
              <a:defRPr sz="1600"/>
            </a:lvl6pPr>
            <a:lvl7pPr marL="2130918" indent="0">
              <a:buNone/>
              <a:defRPr sz="1600"/>
            </a:lvl7pPr>
            <a:lvl8pPr marL="2486071" indent="0">
              <a:buNone/>
              <a:defRPr sz="1600"/>
            </a:lvl8pPr>
            <a:lvl9pPr marL="2841224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921" y="1965960"/>
            <a:ext cx="2926138" cy="3642184"/>
          </a:xfrm>
        </p:spPr>
        <p:txBody>
          <a:bodyPr/>
          <a:lstStyle>
            <a:lvl1pPr marL="0" indent="0">
              <a:buNone/>
              <a:defRPr sz="1200"/>
            </a:lvl1pPr>
            <a:lvl2pPr marL="355153" indent="0">
              <a:buNone/>
              <a:defRPr sz="1100"/>
            </a:lvl2pPr>
            <a:lvl3pPr marL="710306" indent="0">
              <a:buNone/>
              <a:defRPr sz="900"/>
            </a:lvl3pPr>
            <a:lvl4pPr marL="1065459" indent="0">
              <a:buNone/>
              <a:defRPr sz="800"/>
            </a:lvl4pPr>
            <a:lvl5pPr marL="1420612" indent="0">
              <a:buNone/>
              <a:defRPr sz="800"/>
            </a:lvl5pPr>
            <a:lvl6pPr marL="1775765" indent="0">
              <a:buNone/>
              <a:defRPr sz="800"/>
            </a:lvl6pPr>
            <a:lvl7pPr marL="2130918" indent="0">
              <a:buNone/>
              <a:defRPr sz="800"/>
            </a:lvl7pPr>
            <a:lvl8pPr marL="2486071" indent="0">
              <a:buNone/>
              <a:defRPr sz="800"/>
            </a:lvl8pPr>
            <a:lvl9pPr marL="284122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9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40" y="1407617"/>
            <a:ext cx="7825085" cy="4157945"/>
          </a:xfrm>
          <a:prstGeom prst="rect">
            <a:avLst/>
          </a:prstGeom>
        </p:spPr>
        <p:txBody>
          <a:bodyPr vert="horz" lIns="71031" tIns="35515" rIns="71031" bIns="355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738" y="6073848"/>
            <a:ext cx="2041327" cy="348897"/>
          </a:xfrm>
          <a:prstGeom prst="rect">
            <a:avLst/>
          </a:prstGeom>
        </p:spPr>
        <p:txBody>
          <a:bodyPr vert="horz" lIns="71031" tIns="35515" rIns="71031" bIns="355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CAB-56DE-4B43-9FD0-CAB2CA5EA0F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5287" y="6073848"/>
            <a:ext cx="3061991" cy="348897"/>
          </a:xfrm>
          <a:prstGeom prst="rect">
            <a:avLst/>
          </a:prstGeom>
        </p:spPr>
        <p:txBody>
          <a:bodyPr vert="horz" lIns="71031" tIns="35515" rIns="71031" bIns="355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98" y="6073848"/>
            <a:ext cx="2041327" cy="348897"/>
          </a:xfrm>
          <a:prstGeom prst="rect">
            <a:avLst/>
          </a:prstGeom>
        </p:spPr>
        <p:txBody>
          <a:bodyPr vert="horz" lIns="71031" tIns="35515" rIns="71031" bIns="355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346F-BC68-49ED-AA35-86223EC097A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" y="3337135"/>
            <a:ext cx="9072563" cy="321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31" tIns="35515" rIns="71031" bIns="35515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3288" y="194209"/>
            <a:ext cx="2937409" cy="1068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8" y="6073848"/>
            <a:ext cx="32369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F9CB5B-7CCE-48D8-AF7D-E6E89F787715}"/>
              </a:ext>
            </a:extLst>
          </p:cNvPr>
          <p:cNvSpPr txBox="1"/>
          <p:nvPr userDrawn="1"/>
        </p:nvSpPr>
        <p:spPr>
          <a:xfrm>
            <a:off x="2266950" y="-31788"/>
            <a:ext cx="4538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cap="small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disseminate with permission of the SWLEP</a:t>
            </a:r>
            <a:endParaRPr lang="en-GB" b="1" cap="small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0306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76" indent="-177576" algn="l" defTabSz="710306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29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87882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35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188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341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494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647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800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53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06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459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612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765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918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71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224" algn="l" defTabSz="710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35AAE6-D9E0-41E2-8920-96423918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70294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747" y="1"/>
            <a:ext cx="3489001" cy="65531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40" y="645102"/>
            <a:ext cx="3285597" cy="5248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AAA8D3-2927-4756-907F-522A8BF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32088" y="42825"/>
            <a:ext cx="173609" cy="738078"/>
            <a:chOff x="11868912" y="44817"/>
            <a:chExt cx="233303" cy="772404"/>
          </a:xfrm>
        </p:grpSpPr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D42E2BDD-DCB7-4963-8BBA-158373651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8D457F5-75BE-4A32-91C9-B2B59CC9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600CB09-5DE4-4666-A572-B42109E61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C7AAEB6-0FFA-4D2B-B407-8814C08C8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5AD5CF2-0F3A-4F5C-8253-C5969C74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B19F7E8A-177E-4C6F-9EA7-66F294406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355F8A07-F135-4942-9D31-1C650A103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26889F55-19C2-4230-82DE-5E8ADB84E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085FA682-8768-4831-995E-0BC8ACB5A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D1208909-CEF7-4019-8497-1A1B577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50E3090B-F9DB-49C3-89F8-935B8694D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464C0C-2FC4-44F5-9007-BC7D274A3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08568D-D276-4D56-900E-67D1E1AA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8515" y="3748434"/>
            <a:ext cx="1591849" cy="2268456"/>
            <a:chOff x="723679" y="3922776"/>
            <a:chExt cx="2139190" cy="2373963"/>
          </a:xfrm>
        </p:grpSpPr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56A84156-C6DB-4EAA-8EC8-3F82B346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B209F339-1326-4E47-B057-70CFECE70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F9D3F853-F5D8-4060-A347-B21C0C73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7626FB56-1DD3-4127-8832-5A681CD32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F51ADB40-629D-4A35-8B8A-4E5DCA0DD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4D13557-5C42-4D1C-B045-5BEDD2DB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E8130BE2-6A39-4FB1-A527-AC6E26C4E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E71FB6CD-8C84-4EB6-BD80-FCFFD38FD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76F62828-9FB1-4964-912E-AA00A729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C55BED69-0B6B-4915-AD3A-5858172A6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2A3A6A52-EDC8-46FF-8D0F-441F90FA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7D68C4E4-3735-45DB-AB8F-EBF6C1D79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C438CF9F-D869-4C56-A553-EA62154E7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6D246997-60EE-4130-B850-94A0EDDB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6FDF7E4C-F4CB-45E4-9630-FD32C74E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4477CE32-E770-43F8-99D4-C17EA0A9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8E9B4D31-E05A-4E7D-8A56-C562541ED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93428BD4-1FAC-4787-9AA1-FC5CBB774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D135659-17FB-4608-96AC-F24CCE47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74EE7C46-2E61-420E-B31B-029596C8E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34BA1140-4B7D-470A-89AB-5ECD86F33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511C9377-6DD9-4F1A-A41B-C95948820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0504F994-6E0D-4041-9DC7-D1CFD8A4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5659E4DD-A63A-4491-AEBA-72FCD74D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B9944A99-79E2-447E-9284-EC1B592E8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DBF4BF14-3453-4FF9-85F7-E9E733F10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2DA66C45-B912-45BA-9323-5B1EA530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EDAD5672-DC76-4848-9271-E97CB288F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D9AC9B2A-5846-421F-B949-5F9E8A76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C3D23971-D123-43F8-AF8A-C48A7231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2">
              <a:extLst>
                <a:ext uri="{FF2B5EF4-FFF2-40B4-BE49-F238E27FC236}">
                  <a16:creationId xmlns:a16="http://schemas.microsoft.com/office/drawing/2014/main" id="{C91FB00D-0CD8-4FF0-A27B-7AA4D181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DCFD116F-D2E4-4C9E-BC98-710C4FD0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5AC24EC8-1619-4FC6-B3B1-91947DFF7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4A815878-6C1D-4E2B-8725-36982C97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F986E7B6-9589-4C90-8E14-B2EC73E04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CF19D908-C5CD-49EA-B503-20C08BC0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2">
              <a:extLst>
                <a:ext uri="{FF2B5EF4-FFF2-40B4-BE49-F238E27FC236}">
                  <a16:creationId xmlns:a16="http://schemas.microsoft.com/office/drawing/2014/main" id="{73A7FA2A-0AD8-4C1C-9422-B15512AFA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F4F7993C-44BA-474F-A449-B3E7B610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588F7BAF-4BE3-4E83-93F0-4EDC7A912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023DE534-ACFA-4425-BA15-BEC3D605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42B32F2-BCF1-422A-880F-6C6C9397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021E1-7AA9-4C98-B4E1-5D228B907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340" y="953192"/>
            <a:ext cx="2687746" cy="2944400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Labour Market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45DA-BF16-4C0C-AB2C-86759AF34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792" y="4063192"/>
            <a:ext cx="2687747" cy="1175005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SWLEP Nov </a:t>
            </a:r>
            <a:r>
              <a:rPr lang="en-GB" dirty="0">
                <a:solidFill>
                  <a:srgbClr val="FFFFFF"/>
                </a:solidFill>
              </a:rPr>
              <a:t>2020</a:t>
            </a:r>
          </a:p>
        </p:txBody>
      </p:sp>
      <p:pic>
        <p:nvPicPr>
          <p:cNvPr id="6" name="Graphic 5" descr="Artificial Intelligence">
            <a:extLst>
              <a:ext uri="{FF2B5EF4-FFF2-40B4-BE49-F238E27FC236}">
                <a16:creationId xmlns:a16="http://schemas.microsoft.com/office/drawing/2014/main" id="{4995FAEC-37B8-4E07-BC7A-3C865430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9265" y="1156801"/>
            <a:ext cx="4225546" cy="4225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9B634-1054-4296-97E4-8BCB19391C29}"/>
              </a:ext>
            </a:extLst>
          </p:cNvPr>
          <p:cNvSpPr txBox="1"/>
          <p:nvPr/>
        </p:nvSpPr>
        <p:spPr>
          <a:xfrm>
            <a:off x="2266950" y="-31788"/>
            <a:ext cx="4538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cap="small" baseline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disseminate with permission of the SWLEP</a:t>
            </a:r>
            <a:endParaRPr lang="en-GB" b="1" cap="small" baseline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C6CA5F-C626-4AE5-8D96-F1C74542FB72}"/>
              </a:ext>
            </a:extLst>
          </p:cNvPr>
          <p:cNvSpPr/>
          <p:nvPr/>
        </p:nvSpPr>
        <p:spPr>
          <a:xfrm>
            <a:off x="4584121" y="1584027"/>
            <a:ext cx="3912691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C9B03-2AC3-4095-82CB-A7394FC5BED6}"/>
              </a:ext>
            </a:extLst>
          </p:cNvPr>
          <p:cNvSpPr/>
          <p:nvPr/>
        </p:nvSpPr>
        <p:spPr>
          <a:xfrm>
            <a:off x="565838" y="1584027"/>
            <a:ext cx="3912691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C6A7EF-5D2A-4E6A-966D-2A114626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40" y="348898"/>
            <a:ext cx="8270003" cy="1266649"/>
          </a:xfrm>
        </p:spPr>
        <p:txBody>
          <a:bodyPr/>
          <a:lstStyle/>
          <a:p>
            <a:r>
              <a:rPr lang="en-GB" dirty="0"/>
              <a:t>…and SWLEP still has more 18-24-year-old claimants than England overall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F79DFEF-6184-4D12-8F7D-DEE6E5D7D8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5487884"/>
              </p:ext>
            </p:extLst>
          </p:nvPr>
        </p:nvGraphicFramePr>
        <p:xfrm>
          <a:off x="4592638" y="1552160"/>
          <a:ext cx="3856037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4361BB-D827-4620-8A0A-6F3AEF883D6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3888" y="1552160"/>
          <a:ext cx="3856037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9F573E-074D-4B36-9FA5-70197A1D5034}"/>
              </a:ext>
            </a:extLst>
          </p:cNvPr>
          <p:cNvSpPr txBox="1"/>
          <p:nvPr/>
        </p:nvSpPr>
        <p:spPr>
          <a:xfrm>
            <a:off x="3522846" y="6314174"/>
            <a:ext cx="523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nn-NO" sz="1000" dirty="0"/>
              <a:t>Labour Insight &amp; ONS Data, SWLEP Analysis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2529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0B2758-2003-4BE3-8BCB-38925F64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furloughed continued to decline through August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DB29247-53D6-43BE-96BE-326435CAB2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1053808"/>
              </p:ext>
            </p:extLst>
          </p:nvPr>
        </p:nvGraphicFramePr>
        <p:xfrm>
          <a:off x="623888" y="1744663"/>
          <a:ext cx="3856037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FA602575-2CA3-47BA-8425-22E0B92188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725023"/>
              </p:ext>
            </p:extLst>
          </p:nvPr>
        </p:nvGraphicFramePr>
        <p:xfrm>
          <a:off x="4592638" y="1744663"/>
          <a:ext cx="3954596" cy="415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D0699ED-46DF-43A8-BE06-530C97CDE178}"/>
              </a:ext>
            </a:extLst>
          </p:cNvPr>
          <p:cNvCxnSpPr>
            <a:cxnSpLocks/>
          </p:cNvCxnSpPr>
          <p:nvPr/>
        </p:nvCxnSpPr>
        <p:spPr>
          <a:xfrm>
            <a:off x="3031960" y="2685449"/>
            <a:ext cx="1116000" cy="756000"/>
          </a:xfrm>
          <a:prstGeom prst="bentConnector3">
            <a:avLst>
              <a:gd name="adj1" fmla="val 1004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FCF19-52C2-4428-A122-E900B41AEA1E}"/>
              </a:ext>
            </a:extLst>
          </p:cNvPr>
          <p:cNvSpPr/>
          <p:nvPr/>
        </p:nvSpPr>
        <p:spPr>
          <a:xfrm>
            <a:off x="3378463" y="2541069"/>
            <a:ext cx="644892" cy="3176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-63%</a:t>
            </a:r>
          </a:p>
        </p:txBody>
      </p:sp>
    </p:spTree>
    <p:extLst>
      <p:ext uri="{BB962C8B-B14F-4D97-AF65-F5344CB8AC3E}">
        <p14:creationId xmlns:p14="http://schemas.microsoft.com/office/powerpoint/2010/main" val="129964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A60E8-5470-4016-94AD-7C849C9A80B1}"/>
              </a:ext>
            </a:extLst>
          </p:cNvPr>
          <p:cNvSpPr txBox="1">
            <a:spLocks/>
          </p:cNvSpPr>
          <p:nvPr/>
        </p:nvSpPr>
        <p:spPr>
          <a:xfrm>
            <a:off x="490889" y="1405291"/>
            <a:ext cx="8110334" cy="1713296"/>
          </a:xfrm>
          <a:prstGeom prst="roundRect">
            <a:avLst>
              <a:gd name="adj" fmla="val 64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71031" tIns="35515" rIns="3924000" bIns="35515" rtlCol="0" anchor="ctr" anchorCtr="0">
            <a:normAutofit/>
          </a:bodyPr>
          <a:lstStyle>
            <a:lvl1pPr marL="177576" indent="-177576" algn="l" defTabSz="710306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729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882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035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188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3341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494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647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8800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8805C2F-CEF9-4775-A5A7-292282267119}"/>
              </a:ext>
            </a:extLst>
          </p:cNvPr>
          <p:cNvSpPr txBox="1">
            <a:spLocks/>
          </p:cNvSpPr>
          <p:nvPr/>
        </p:nvSpPr>
        <p:spPr>
          <a:xfrm>
            <a:off x="490889" y="3647975"/>
            <a:ext cx="8110334" cy="1917586"/>
          </a:xfrm>
          <a:prstGeom prst="roundRect">
            <a:avLst>
              <a:gd name="adj" fmla="val 64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71031" tIns="35515" rIns="3924000" bIns="35515" rtlCol="0" anchor="ctr" anchorCtr="0">
            <a:normAutofit/>
          </a:bodyPr>
          <a:lstStyle>
            <a:lvl1pPr marL="177576" indent="-177576" algn="l" defTabSz="710306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729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882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035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188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3341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494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647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8800" indent="-177576" algn="l" defTabSz="710306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052B6-4DB5-4390-A3D6-98FC6A4D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use / have been using this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AAAA-1C5D-44EF-B446-28E153BF6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Employers</a:t>
            </a:r>
            <a:endParaRPr lang="en-GB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Working with providers to develop course content for the skills in demand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Providing work placements and offering apprenticeships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Using intelligence to inform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Providers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Curriculum planning based on labour market needs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Involving employers at that early stage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Influencing content of funding bids, linking them to identified priorities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/>
              <a:t>Greater cross-college alignment to fill gaps in provision in the local area</a:t>
            </a:r>
          </a:p>
        </p:txBody>
      </p:sp>
      <p:pic>
        <p:nvPicPr>
          <p:cNvPr id="8" name="Graphic 7" descr="Employee badge">
            <a:extLst>
              <a:ext uri="{FF2B5EF4-FFF2-40B4-BE49-F238E27FC236}">
                <a16:creationId xmlns:a16="http://schemas.microsoft.com/office/drawing/2014/main" id="{B43D7DC7-D471-4501-8D9C-4D10A411D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274" y="1405290"/>
            <a:ext cx="914400" cy="914400"/>
          </a:xfrm>
          <a:prstGeom prst="rect">
            <a:avLst/>
          </a:prstGeom>
        </p:spPr>
      </p:pic>
      <p:pic>
        <p:nvPicPr>
          <p:cNvPr id="10" name="Graphic 9" descr="Books">
            <a:extLst>
              <a:ext uri="{FF2B5EF4-FFF2-40B4-BE49-F238E27FC236}">
                <a16:creationId xmlns:a16="http://schemas.microsoft.com/office/drawing/2014/main" id="{EBAB0CC2-1801-4747-AD1D-92F67B83C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274" y="3625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DA5F48-2A3B-4187-AC86-B1B9144E56D9}"/>
              </a:ext>
            </a:extLst>
          </p:cNvPr>
          <p:cNvSpPr/>
          <p:nvPr/>
        </p:nvSpPr>
        <p:spPr>
          <a:xfrm>
            <a:off x="0" y="5486400"/>
            <a:ext cx="9072563" cy="1066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76749-98CB-4E03-BD91-5224C7D8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3F7ED6-BC9E-4233-B075-AA5EED88772C}"/>
              </a:ext>
            </a:extLst>
          </p:cNvPr>
          <p:cNvSpPr/>
          <p:nvPr/>
        </p:nvSpPr>
        <p:spPr>
          <a:xfrm>
            <a:off x="515684" y="1066383"/>
            <a:ext cx="8041195" cy="957024"/>
          </a:xfrm>
          <a:custGeom>
            <a:avLst/>
            <a:gdLst>
              <a:gd name="connsiteX0" fmla="*/ 0 w 6859145"/>
              <a:gd name="connsiteY0" fmla="*/ 0 h 1267755"/>
              <a:gd name="connsiteX1" fmla="*/ 6859145 w 6859145"/>
              <a:gd name="connsiteY1" fmla="*/ 0 h 1267755"/>
              <a:gd name="connsiteX2" fmla="*/ 6859145 w 6859145"/>
              <a:gd name="connsiteY2" fmla="*/ 1267755 h 1267755"/>
              <a:gd name="connsiteX3" fmla="*/ 0 w 6859145"/>
              <a:gd name="connsiteY3" fmla="*/ 1267755 h 1267755"/>
              <a:gd name="connsiteX4" fmla="*/ 0 w 6859145"/>
              <a:gd name="connsiteY4" fmla="*/ 0 h 1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145" h="1267755">
                <a:moveTo>
                  <a:pt x="0" y="0"/>
                </a:moveTo>
                <a:lnTo>
                  <a:pt x="6859145" y="0"/>
                </a:lnTo>
                <a:lnTo>
                  <a:pt x="6859145" y="1267755"/>
                </a:lnTo>
                <a:lnTo>
                  <a:pt x="0" y="1267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693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i="1" kern="1200" dirty="0">
                <a:solidFill>
                  <a:schemeClr val="accent1"/>
                </a:solidFill>
              </a:rPr>
              <a:t>SWLEP job &amp; apprenticeship postings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dirty="0"/>
              <a:t>After c. 50% drop in Mar, job postings continued to recover – Oct’20 slightly above Oct 2019;  but </a:t>
            </a:r>
            <a:r>
              <a:rPr lang="en-GB" sz="1600" b="1" i="1" dirty="0">
                <a:solidFill>
                  <a:schemeClr val="tx2"/>
                </a:solidFill>
              </a:rPr>
              <a:t>apprenticeships</a:t>
            </a:r>
            <a:r>
              <a:rPr lang="en-GB" sz="1600" dirty="0"/>
              <a:t> growth slowed in Sep and Oct after a strong Aug</a:t>
            </a:r>
            <a:endParaRPr lang="en-GB" sz="1600" kern="1200" dirty="0"/>
          </a:p>
        </p:txBody>
      </p:sp>
      <p:sp>
        <p:nvSpPr>
          <p:cNvPr id="7" name="Rectangle 6" descr="Firefighter">
            <a:extLst>
              <a:ext uri="{FF2B5EF4-FFF2-40B4-BE49-F238E27FC236}">
                <a16:creationId xmlns:a16="http://schemas.microsoft.com/office/drawing/2014/main" id="{CE2438FF-8BCC-4EED-980C-BAA4C892728C}"/>
              </a:ext>
            </a:extLst>
          </p:cNvPr>
          <p:cNvSpPr/>
          <p:nvPr/>
        </p:nvSpPr>
        <p:spPr>
          <a:xfrm>
            <a:off x="556710" y="1078897"/>
            <a:ext cx="728704" cy="110284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C711DB-E6D0-491B-91D3-75D53BF9F78F}"/>
              </a:ext>
            </a:extLst>
          </p:cNvPr>
          <p:cNvSpPr/>
          <p:nvPr/>
        </p:nvSpPr>
        <p:spPr>
          <a:xfrm>
            <a:off x="515684" y="2076187"/>
            <a:ext cx="8041195" cy="733432"/>
          </a:xfrm>
          <a:custGeom>
            <a:avLst/>
            <a:gdLst>
              <a:gd name="connsiteX0" fmla="*/ 0 w 6859145"/>
              <a:gd name="connsiteY0" fmla="*/ 0 h 1267755"/>
              <a:gd name="connsiteX1" fmla="*/ 6859145 w 6859145"/>
              <a:gd name="connsiteY1" fmla="*/ 0 h 1267755"/>
              <a:gd name="connsiteX2" fmla="*/ 6859145 w 6859145"/>
              <a:gd name="connsiteY2" fmla="*/ 1267755 h 1267755"/>
              <a:gd name="connsiteX3" fmla="*/ 0 w 6859145"/>
              <a:gd name="connsiteY3" fmla="*/ 1267755 h 1267755"/>
              <a:gd name="connsiteX4" fmla="*/ 0 w 6859145"/>
              <a:gd name="connsiteY4" fmla="*/ 0 h 1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145" h="1267755">
                <a:moveTo>
                  <a:pt x="0" y="0"/>
                </a:moveTo>
                <a:lnTo>
                  <a:pt x="6859145" y="0"/>
                </a:lnTo>
                <a:lnTo>
                  <a:pt x="6859145" y="1267755"/>
                </a:lnTo>
                <a:lnTo>
                  <a:pt x="0" y="1267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693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i="1" dirty="0">
                <a:solidFill>
                  <a:schemeClr val="accent1"/>
                </a:solidFill>
              </a:rPr>
              <a:t>Claimant figures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dirty="0"/>
              <a:t>SWLEP remains better than England overall, but </a:t>
            </a:r>
            <a:r>
              <a:rPr lang="en-GB" sz="1600" b="1" i="1" dirty="0">
                <a:solidFill>
                  <a:schemeClr val="tx2"/>
                </a:solidFill>
              </a:rPr>
              <a:t>worse for 16-24-year olds</a:t>
            </a:r>
            <a:endParaRPr lang="en-GB" sz="1600" kern="1200" dirty="0"/>
          </a:p>
        </p:txBody>
      </p:sp>
      <p:sp>
        <p:nvSpPr>
          <p:cNvPr id="9" name="Rectangle 8" descr="Abacus">
            <a:extLst>
              <a:ext uri="{FF2B5EF4-FFF2-40B4-BE49-F238E27FC236}">
                <a16:creationId xmlns:a16="http://schemas.microsoft.com/office/drawing/2014/main" id="{59122CDA-457B-421C-A1FE-8579296285AE}"/>
              </a:ext>
            </a:extLst>
          </p:cNvPr>
          <p:cNvSpPr/>
          <p:nvPr/>
        </p:nvSpPr>
        <p:spPr>
          <a:xfrm>
            <a:off x="556710" y="2084630"/>
            <a:ext cx="728704" cy="7334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7E8F79-30C8-4795-9800-741662712CBE}"/>
              </a:ext>
            </a:extLst>
          </p:cNvPr>
          <p:cNvSpPr/>
          <p:nvPr/>
        </p:nvSpPr>
        <p:spPr>
          <a:xfrm>
            <a:off x="515684" y="3837856"/>
            <a:ext cx="8041195" cy="1653609"/>
          </a:xfrm>
          <a:custGeom>
            <a:avLst/>
            <a:gdLst>
              <a:gd name="connsiteX0" fmla="*/ 0 w 6672450"/>
              <a:gd name="connsiteY0" fmla="*/ 0 h 1267755"/>
              <a:gd name="connsiteX1" fmla="*/ 6672450 w 6672450"/>
              <a:gd name="connsiteY1" fmla="*/ 0 h 1267755"/>
              <a:gd name="connsiteX2" fmla="*/ 6672450 w 6672450"/>
              <a:gd name="connsiteY2" fmla="*/ 1267755 h 1267755"/>
              <a:gd name="connsiteX3" fmla="*/ 0 w 6672450"/>
              <a:gd name="connsiteY3" fmla="*/ 1267755 h 1267755"/>
              <a:gd name="connsiteX4" fmla="*/ 0 w 6672450"/>
              <a:gd name="connsiteY4" fmla="*/ 0 h 1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2450" h="1267755">
                <a:moveTo>
                  <a:pt x="0" y="0"/>
                </a:moveTo>
                <a:lnTo>
                  <a:pt x="6672450" y="0"/>
                </a:lnTo>
                <a:lnTo>
                  <a:pt x="6672450" y="1267755"/>
                </a:lnTo>
                <a:lnTo>
                  <a:pt x="0" y="12677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693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i="1" dirty="0">
                <a:solidFill>
                  <a:schemeClr val="accent1"/>
                </a:solidFill>
              </a:rPr>
              <a:t>Coronavirus Job Retention Scheme (CJRS) and Self-Employment Income Support Scheme (SEISS), as at 31 Aug 2020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dirty="0"/>
              <a:t>Take up of </a:t>
            </a:r>
            <a:r>
              <a:rPr lang="en-GB" sz="1600" b="1" i="1" dirty="0">
                <a:solidFill>
                  <a:schemeClr val="tx2"/>
                </a:solidFill>
              </a:rPr>
              <a:t>furlough</a:t>
            </a:r>
            <a:r>
              <a:rPr lang="en-GB" sz="1600" dirty="0"/>
              <a:t> below the national average (10%) at 8% for Swindon and 9% for Wiltshire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For </a:t>
            </a:r>
            <a:r>
              <a:rPr lang="en-GB" sz="1600" b="1" i="1" dirty="0">
                <a:solidFill>
                  <a:schemeClr val="tx2"/>
                </a:solidFill>
              </a:rPr>
              <a:t>self employed</a:t>
            </a:r>
            <a:r>
              <a:rPr lang="en-GB" sz="1600" kern="1200" dirty="0"/>
              <a:t>, Swindon’s take-up rate </a:t>
            </a:r>
            <a:r>
              <a:rPr lang="en-GB" sz="1600" dirty="0"/>
              <a:t>(</a:t>
            </a:r>
            <a:r>
              <a:rPr lang="en-GB" sz="1600" kern="1200" dirty="0"/>
              <a:t>70%) slightly above the national average (67%) and Wiltshire’s below (61%) </a:t>
            </a:r>
          </a:p>
        </p:txBody>
      </p:sp>
      <p:sp>
        <p:nvSpPr>
          <p:cNvPr id="11" name="Rectangle 10" descr="Clipboard">
            <a:extLst>
              <a:ext uri="{FF2B5EF4-FFF2-40B4-BE49-F238E27FC236}">
                <a16:creationId xmlns:a16="http://schemas.microsoft.com/office/drawing/2014/main" id="{8E3DE846-15EF-4E6B-A5AF-A372635D9314}"/>
              </a:ext>
            </a:extLst>
          </p:cNvPr>
          <p:cNvSpPr/>
          <p:nvPr/>
        </p:nvSpPr>
        <p:spPr>
          <a:xfrm>
            <a:off x="556710" y="4019544"/>
            <a:ext cx="728704" cy="110284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DF2F35E-48B7-497B-816E-23851EEDF482}"/>
              </a:ext>
            </a:extLst>
          </p:cNvPr>
          <p:cNvSpPr/>
          <p:nvPr/>
        </p:nvSpPr>
        <p:spPr>
          <a:xfrm>
            <a:off x="504800" y="2870839"/>
            <a:ext cx="8041195" cy="914428"/>
          </a:xfrm>
          <a:custGeom>
            <a:avLst/>
            <a:gdLst>
              <a:gd name="connsiteX0" fmla="*/ 0 w 6859145"/>
              <a:gd name="connsiteY0" fmla="*/ 0 h 1267755"/>
              <a:gd name="connsiteX1" fmla="*/ 6859145 w 6859145"/>
              <a:gd name="connsiteY1" fmla="*/ 0 h 1267755"/>
              <a:gd name="connsiteX2" fmla="*/ 6859145 w 6859145"/>
              <a:gd name="connsiteY2" fmla="*/ 1267755 h 1267755"/>
              <a:gd name="connsiteX3" fmla="*/ 0 w 6859145"/>
              <a:gd name="connsiteY3" fmla="*/ 1267755 h 1267755"/>
              <a:gd name="connsiteX4" fmla="*/ 0 w 6859145"/>
              <a:gd name="connsiteY4" fmla="*/ 0 h 1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145" h="1267755">
                <a:moveTo>
                  <a:pt x="0" y="0"/>
                </a:moveTo>
                <a:lnTo>
                  <a:pt x="6859145" y="0"/>
                </a:lnTo>
                <a:lnTo>
                  <a:pt x="6859145" y="1267755"/>
                </a:lnTo>
                <a:lnTo>
                  <a:pt x="0" y="1267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693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i="1" kern="1200" dirty="0">
                <a:solidFill>
                  <a:schemeClr val="accent1"/>
                </a:solidFill>
              </a:rPr>
              <a:t>HR1 data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SWLEP reporting </a:t>
            </a:r>
            <a:r>
              <a:rPr lang="en-GB" sz="1600" dirty="0"/>
              <a:t>above-average levels of </a:t>
            </a:r>
            <a:r>
              <a:rPr lang="en-GB" sz="1600" b="1" i="1" dirty="0">
                <a:solidFill>
                  <a:schemeClr val="tx2"/>
                </a:solidFill>
              </a:rPr>
              <a:t>Financial &amp; Insurance redundancies and Arts, Entertainment &amp; Recreation </a:t>
            </a:r>
          </a:p>
        </p:txBody>
      </p:sp>
      <p:pic>
        <p:nvPicPr>
          <p:cNvPr id="16" name="Graphic 15" descr="High voltage">
            <a:extLst>
              <a:ext uri="{FF2B5EF4-FFF2-40B4-BE49-F238E27FC236}">
                <a16:creationId xmlns:a16="http://schemas.microsoft.com/office/drawing/2014/main" id="{8D7DDB50-2B77-4793-ACA1-7067CCCBA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748" y="2958650"/>
            <a:ext cx="821552" cy="82155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E4818-3BA8-4432-9E72-236EAE7A588B}"/>
              </a:ext>
            </a:extLst>
          </p:cNvPr>
          <p:cNvSpPr/>
          <p:nvPr/>
        </p:nvSpPr>
        <p:spPr>
          <a:xfrm>
            <a:off x="515684" y="5583188"/>
            <a:ext cx="8041195" cy="697868"/>
          </a:xfrm>
          <a:custGeom>
            <a:avLst/>
            <a:gdLst>
              <a:gd name="connsiteX0" fmla="*/ 0 w 6859145"/>
              <a:gd name="connsiteY0" fmla="*/ 0 h 1267755"/>
              <a:gd name="connsiteX1" fmla="*/ 6859145 w 6859145"/>
              <a:gd name="connsiteY1" fmla="*/ 0 h 1267755"/>
              <a:gd name="connsiteX2" fmla="*/ 6859145 w 6859145"/>
              <a:gd name="connsiteY2" fmla="*/ 1267755 h 1267755"/>
              <a:gd name="connsiteX3" fmla="*/ 0 w 6859145"/>
              <a:gd name="connsiteY3" fmla="*/ 1267755 h 1267755"/>
              <a:gd name="connsiteX4" fmla="*/ 0 w 6859145"/>
              <a:gd name="connsiteY4" fmla="*/ 0 h 1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145" h="1267755">
                <a:moveTo>
                  <a:pt x="0" y="0"/>
                </a:moveTo>
                <a:lnTo>
                  <a:pt x="6859145" y="0"/>
                </a:lnTo>
                <a:lnTo>
                  <a:pt x="6859145" y="1267755"/>
                </a:lnTo>
                <a:lnTo>
                  <a:pt x="0" y="1267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693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i="1" dirty="0">
                <a:solidFill>
                  <a:schemeClr val="accent1"/>
                </a:solidFill>
              </a:rPr>
              <a:t>Fact-based decision making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dirty="0"/>
              <a:t>Using LMI in our decision making, as an important driver of our actions</a:t>
            </a:r>
            <a:endParaRPr lang="en-GB" sz="1600" kern="1200" dirty="0"/>
          </a:p>
        </p:txBody>
      </p:sp>
    </p:spTree>
    <p:extLst>
      <p:ext uri="{BB962C8B-B14F-4D97-AF65-F5344CB8AC3E}">
        <p14:creationId xmlns:p14="http://schemas.microsoft.com/office/powerpoint/2010/main" val="33742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B54B-A4A7-48AF-B390-F580FEF6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DB1AC-81C8-4A7C-A029-6613C5231107}"/>
              </a:ext>
            </a:extLst>
          </p:cNvPr>
          <p:cNvSpPr/>
          <p:nvPr/>
        </p:nvSpPr>
        <p:spPr>
          <a:xfrm>
            <a:off x="1039529" y="1225503"/>
            <a:ext cx="3397718" cy="3627790"/>
          </a:xfrm>
          <a:custGeom>
            <a:avLst/>
            <a:gdLst>
              <a:gd name="connsiteX0" fmla="*/ 0 w 3397718"/>
              <a:gd name="connsiteY0" fmla="*/ 0 h 3627790"/>
              <a:gd name="connsiteX1" fmla="*/ 611589 w 3397718"/>
              <a:gd name="connsiteY1" fmla="*/ 0 h 3627790"/>
              <a:gd name="connsiteX2" fmla="*/ 1291133 w 3397718"/>
              <a:gd name="connsiteY2" fmla="*/ 0 h 3627790"/>
              <a:gd name="connsiteX3" fmla="*/ 1868745 w 3397718"/>
              <a:gd name="connsiteY3" fmla="*/ 0 h 3627790"/>
              <a:gd name="connsiteX4" fmla="*/ 2480334 w 3397718"/>
              <a:gd name="connsiteY4" fmla="*/ 0 h 3627790"/>
              <a:gd name="connsiteX5" fmla="*/ 3397718 w 3397718"/>
              <a:gd name="connsiteY5" fmla="*/ 0 h 3627790"/>
              <a:gd name="connsiteX6" fmla="*/ 3397718 w 3397718"/>
              <a:gd name="connsiteY6" fmla="*/ 532076 h 3627790"/>
              <a:gd name="connsiteX7" fmla="*/ 3397718 w 3397718"/>
              <a:gd name="connsiteY7" fmla="*/ 1027874 h 3627790"/>
              <a:gd name="connsiteX8" fmla="*/ 3397718 w 3397718"/>
              <a:gd name="connsiteY8" fmla="*/ 1632505 h 3627790"/>
              <a:gd name="connsiteX9" fmla="*/ 3397718 w 3397718"/>
              <a:gd name="connsiteY9" fmla="*/ 2309693 h 3627790"/>
              <a:gd name="connsiteX10" fmla="*/ 3397718 w 3397718"/>
              <a:gd name="connsiteY10" fmla="*/ 2914325 h 3627790"/>
              <a:gd name="connsiteX11" fmla="*/ 3397718 w 3397718"/>
              <a:gd name="connsiteY11" fmla="*/ 3627790 h 3627790"/>
              <a:gd name="connsiteX12" fmla="*/ 2820106 w 3397718"/>
              <a:gd name="connsiteY12" fmla="*/ 3627790 h 3627790"/>
              <a:gd name="connsiteX13" fmla="*/ 2140562 w 3397718"/>
              <a:gd name="connsiteY13" fmla="*/ 3627790 h 3627790"/>
              <a:gd name="connsiteX14" fmla="*/ 1528973 w 3397718"/>
              <a:gd name="connsiteY14" fmla="*/ 3627790 h 3627790"/>
              <a:gd name="connsiteX15" fmla="*/ 883407 w 3397718"/>
              <a:gd name="connsiteY15" fmla="*/ 3627790 h 3627790"/>
              <a:gd name="connsiteX16" fmla="*/ 0 w 3397718"/>
              <a:gd name="connsiteY16" fmla="*/ 3627790 h 3627790"/>
              <a:gd name="connsiteX17" fmla="*/ 0 w 3397718"/>
              <a:gd name="connsiteY17" fmla="*/ 3095714 h 3627790"/>
              <a:gd name="connsiteX18" fmla="*/ 0 w 3397718"/>
              <a:gd name="connsiteY18" fmla="*/ 2563638 h 3627790"/>
              <a:gd name="connsiteX19" fmla="*/ 0 w 3397718"/>
              <a:gd name="connsiteY19" fmla="*/ 1995285 h 3627790"/>
              <a:gd name="connsiteX20" fmla="*/ 0 w 3397718"/>
              <a:gd name="connsiteY20" fmla="*/ 1499487 h 3627790"/>
              <a:gd name="connsiteX21" fmla="*/ 0 w 3397718"/>
              <a:gd name="connsiteY21" fmla="*/ 967411 h 3627790"/>
              <a:gd name="connsiteX22" fmla="*/ 0 w 3397718"/>
              <a:gd name="connsiteY22" fmla="*/ 0 h 362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97718" h="3627790" fill="none" extrusionOk="0">
                <a:moveTo>
                  <a:pt x="0" y="0"/>
                </a:moveTo>
                <a:cubicBezTo>
                  <a:pt x="146741" y="-10409"/>
                  <a:pt x="479474" y="-15762"/>
                  <a:pt x="611589" y="0"/>
                </a:cubicBezTo>
                <a:cubicBezTo>
                  <a:pt x="743704" y="15762"/>
                  <a:pt x="1000712" y="25742"/>
                  <a:pt x="1291133" y="0"/>
                </a:cubicBezTo>
                <a:cubicBezTo>
                  <a:pt x="1581554" y="-25742"/>
                  <a:pt x="1660493" y="7516"/>
                  <a:pt x="1868745" y="0"/>
                </a:cubicBezTo>
                <a:cubicBezTo>
                  <a:pt x="2076997" y="-7516"/>
                  <a:pt x="2355764" y="3576"/>
                  <a:pt x="2480334" y="0"/>
                </a:cubicBezTo>
                <a:cubicBezTo>
                  <a:pt x="2604904" y="-3576"/>
                  <a:pt x="3052622" y="-24024"/>
                  <a:pt x="3397718" y="0"/>
                </a:cubicBezTo>
                <a:cubicBezTo>
                  <a:pt x="3374737" y="260588"/>
                  <a:pt x="3398500" y="357097"/>
                  <a:pt x="3397718" y="532076"/>
                </a:cubicBezTo>
                <a:cubicBezTo>
                  <a:pt x="3396936" y="707055"/>
                  <a:pt x="3404835" y="793539"/>
                  <a:pt x="3397718" y="1027874"/>
                </a:cubicBezTo>
                <a:cubicBezTo>
                  <a:pt x="3390601" y="1262209"/>
                  <a:pt x="3382746" y="1369615"/>
                  <a:pt x="3397718" y="1632505"/>
                </a:cubicBezTo>
                <a:cubicBezTo>
                  <a:pt x="3412690" y="1895395"/>
                  <a:pt x="3427429" y="2155354"/>
                  <a:pt x="3397718" y="2309693"/>
                </a:cubicBezTo>
                <a:cubicBezTo>
                  <a:pt x="3368007" y="2464032"/>
                  <a:pt x="3390512" y="2769734"/>
                  <a:pt x="3397718" y="2914325"/>
                </a:cubicBezTo>
                <a:cubicBezTo>
                  <a:pt x="3404924" y="3058916"/>
                  <a:pt x="3409197" y="3408536"/>
                  <a:pt x="3397718" y="3627790"/>
                </a:cubicBezTo>
                <a:cubicBezTo>
                  <a:pt x="3264514" y="3643644"/>
                  <a:pt x="3103764" y="3615060"/>
                  <a:pt x="2820106" y="3627790"/>
                </a:cubicBezTo>
                <a:cubicBezTo>
                  <a:pt x="2536448" y="3640520"/>
                  <a:pt x="2288709" y="3613969"/>
                  <a:pt x="2140562" y="3627790"/>
                </a:cubicBezTo>
                <a:cubicBezTo>
                  <a:pt x="1992415" y="3641611"/>
                  <a:pt x="1703712" y="3613810"/>
                  <a:pt x="1528973" y="3627790"/>
                </a:cubicBezTo>
                <a:cubicBezTo>
                  <a:pt x="1354234" y="3641770"/>
                  <a:pt x="1107713" y="3597106"/>
                  <a:pt x="883407" y="3627790"/>
                </a:cubicBezTo>
                <a:cubicBezTo>
                  <a:pt x="659101" y="3658474"/>
                  <a:pt x="430197" y="3653338"/>
                  <a:pt x="0" y="3627790"/>
                </a:cubicBezTo>
                <a:cubicBezTo>
                  <a:pt x="-14567" y="3422411"/>
                  <a:pt x="-16062" y="3238860"/>
                  <a:pt x="0" y="3095714"/>
                </a:cubicBezTo>
                <a:cubicBezTo>
                  <a:pt x="16062" y="2952568"/>
                  <a:pt x="-18599" y="2797002"/>
                  <a:pt x="0" y="2563638"/>
                </a:cubicBezTo>
                <a:cubicBezTo>
                  <a:pt x="18599" y="2330274"/>
                  <a:pt x="11173" y="2174968"/>
                  <a:pt x="0" y="1995285"/>
                </a:cubicBezTo>
                <a:cubicBezTo>
                  <a:pt x="-11173" y="1815602"/>
                  <a:pt x="23769" y="1742441"/>
                  <a:pt x="0" y="1499487"/>
                </a:cubicBezTo>
                <a:cubicBezTo>
                  <a:pt x="-23769" y="1256533"/>
                  <a:pt x="21047" y="1133902"/>
                  <a:pt x="0" y="967411"/>
                </a:cubicBezTo>
                <a:cubicBezTo>
                  <a:pt x="-21047" y="800920"/>
                  <a:pt x="19417" y="322109"/>
                  <a:pt x="0" y="0"/>
                </a:cubicBezTo>
                <a:close/>
              </a:path>
              <a:path w="3397718" h="3627790" stroke="0" extrusionOk="0">
                <a:moveTo>
                  <a:pt x="0" y="0"/>
                </a:moveTo>
                <a:cubicBezTo>
                  <a:pt x="209491" y="-9424"/>
                  <a:pt x="384262" y="-28642"/>
                  <a:pt x="713521" y="0"/>
                </a:cubicBezTo>
                <a:cubicBezTo>
                  <a:pt x="1042780" y="28642"/>
                  <a:pt x="1146914" y="-23411"/>
                  <a:pt x="1291133" y="0"/>
                </a:cubicBezTo>
                <a:cubicBezTo>
                  <a:pt x="1435352" y="23411"/>
                  <a:pt x="1698918" y="13564"/>
                  <a:pt x="2038631" y="0"/>
                </a:cubicBezTo>
                <a:cubicBezTo>
                  <a:pt x="2378344" y="-13564"/>
                  <a:pt x="2628780" y="601"/>
                  <a:pt x="2786129" y="0"/>
                </a:cubicBezTo>
                <a:cubicBezTo>
                  <a:pt x="2943478" y="-601"/>
                  <a:pt x="3236414" y="-23700"/>
                  <a:pt x="3397718" y="0"/>
                </a:cubicBezTo>
                <a:cubicBezTo>
                  <a:pt x="3384106" y="181894"/>
                  <a:pt x="3397697" y="445352"/>
                  <a:pt x="3397718" y="604632"/>
                </a:cubicBezTo>
                <a:cubicBezTo>
                  <a:pt x="3397739" y="763912"/>
                  <a:pt x="3382599" y="996403"/>
                  <a:pt x="3397718" y="1172985"/>
                </a:cubicBezTo>
                <a:cubicBezTo>
                  <a:pt x="3412837" y="1349567"/>
                  <a:pt x="3426492" y="1612009"/>
                  <a:pt x="3397718" y="1813895"/>
                </a:cubicBezTo>
                <a:cubicBezTo>
                  <a:pt x="3368945" y="2015781"/>
                  <a:pt x="3395589" y="2244395"/>
                  <a:pt x="3397718" y="2382249"/>
                </a:cubicBezTo>
                <a:cubicBezTo>
                  <a:pt x="3399847" y="2520103"/>
                  <a:pt x="3425483" y="2699163"/>
                  <a:pt x="3397718" y="2950603"/>
                </a:cubicBezTo>
                <a:cubicBezTo>
                  <a:pt x="3369953" y="3202043"/>
                  <a:pt x="3396521" y="3336982"/>
                  <a:pt x="3397718" y="3627790"/>
                </a:cubicBezTo>
                <a:cubicBezTo>
                  <a:pt x="3097520" y="3645599"/>
                  <a:pt x="3054993" y="3645617"/>
                  <a:pt x="2786129" y="3627790"/>
                </a:cubicBezTo>
                <a:cubicBezTo>
                  <a:pt x="2517265" y="3609963"/>
                  <a:pt x="2302015" y="3643937"/>
                  <a:pt x="2106585" y="3627790"/>
                </a:cubicBezTo>
                <a:cubicBezTo>
                  <a:pt x="1911155" y="3611643"/>
                  <a:pt x="1621946" y="3601686"/>
                  <a:pt x="1494996" y="3627790"/>
                </a:cubicBezTo>
                <a:cubicBezTo>
                  <a:pt x="1368046" y="3653894"/>
                  <a:pt x="1079484" y="3651850"/>
                  <a:pt x="815452" y="3627790"/>
                </a:cubicBezTo>
                <a:cubicBezTo>
                  <a:pt x="551420" y="3603730"/>
                  <a:pt x="262103" y="3627576"/>
                  <a:pt x="0" y="3627790"/>
                </a:cubicBezTo>
                <a:cubicBezTo>
                  <a:pt x="-2585" y="3308743"/>
                  <a:pt x="-734" y="3274128"/>
                  <a:pt x="0" y="2950603"/>
                </a:cubicBezTo>
                <a:cubicBezTo>
                  <a:pt x="734" y="2627078"/>
                  <a:pt x="9901" y="2458487"/>
                  <a:pt x="0" y="2309693"/>
                </a:cubicBezTo>
                <a:cubicBezTo>
                  <a:pt x="-9901" y="2160899"/>
                  <a:pt x="22647" y="1943435"/>
                  <a:pt x="0" y="1632506"/>
                </a:cubicBezTo>
                <a:cubicBezTo>
                  <a:pt x="-22647" y="1321577"/>
                  <a:pt x="20476" y="1250275"/>
                  <a:pt x="0" y="1064152"/>
                </a:cubicBezTo>
                <a:cubicBezTo>
                  <a:pt x="-20476" y="878029"/>
                  <a:pt x="-28878" y="25843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8793274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1C7C37-C845-46D6-86C6-4FEA575E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253447"/>
              </p:ext>
            </p:extLst>
          </p:nvPr>
        </p:nvGraphicFramePr>
        <p:xfrm>
          <a:off x="537112" y="1540043"/>
          <a:ext cx="7825085" cy="33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3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39D68D6-11B0-4FCD-9FB7-D461DF000406}"/>
              </a:ext>
            </a:extLst>
          </p:cNvPr>
          <p:cNvSpPr/>
          <p:nvPr/>
        </p:nvSpPr>
        <p:spPr>
          <a:xfrm>
            <a:off x="5499531" y="1547836"/>
            <a:ext cx="3396772" cy="39971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088B9-9695-428D-BD00-548CC4592BA8}"/>
              </a:ext>
            </a:extLst>
          </p:cNvPr>
          <p:cNvSpPr/>
          <p:nvPr/>
        </p:nvSpPr>
        <p:spPr>
          <a:xfrm>
            <a:off x="161815" y="1551552"/>
            <a:ext cx="5291332" cy="39971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ADD49-4335-47FC-87C5-40503CFC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38" y="348897"/>
            <a:ext cx="7825085" cy="1266649"/>
          </a:xfrm>
        </p:spPr>
        <p:txBody>
          <a:bodyPr>
            <a:normAutofit/>
          </a:bodyPr>
          <a:lstStyle/>
          <a:p>
            <a:r>
              <a:rPr lang="en-GB" dirty="0"/>
              <a:t>Intelligence reports are an important part of the Swindon and Wiltshire Skills Plan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95D4E-7EC2-4FE0-B8EA-0599F0E5D629}"/>
              </a:ext>
            </a:extLst>
          </p:cNvPr>
          <p:cNvGrpSpPr/>
          <p:nvPr/>
        </p:nvGrpSpPr>
        <p:grpSpPr>
          <a:xfrm>
            <a:off x="328635" y="1859992"/>
            <a:ext cx="8430654" cy="3454542"/>
            <a:chOff x="328635" y="1298000"/>
            <a:chExt cx="8430654" cy="34545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34E5FB-4FC8-4C16-A163-101C557D8898}"/>
                </a:ext>
              </a:extLst>
            </p:cNvPr>
            <p:cNvGrpSpPr/>
            <p:nvPr/>
          </p:nvGrpSpPr>
          <p:grpSpPr>
            <a:xfrm>
              <a:off x="328635" y="1298000"/>
              <a:ext cx="1503227" cy="3454542"/>
              <a:chOff x="164084" y="1222844"/>
              <a:chExt cx="1503227" cy="345454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2A18F0C-E996-4A1D-BF4F-9529700C4040}"/>
                  </a:ext>
                </a:extLst>
              </p:cNvPr>
              <p:cNvSpPr/>
              <p:nvPr/>
            </p:nvSpPr>
            <p:spPr>
              <a:xfrm rot="16200000">
                <a:off x="-1223511" y="3038458"/>
                <a:ext cx="3026524" cy="251331"/>
              </a:xfrm>
              <a:custGeom>
                <a:avLst/>
                <a:gdLst>
                  <a:gd name="connsiteX0" fmla="*/ 0 w 4114222"/>
                  <a:gd name="connsiteY0" fmla="*/ 0 h 251331"/>
                  <a:gd name="connsiteX1" fmla="*/ 4114222 w 4114222"/>
                  <a:gd name="connsiteY1" fmla="*/ 0 h 251331"/>
                  <a:gd name="connsiteX2" fmla="*/ 4114222 w 4114222"/>
                  <a:gd name="connsiteY2" fmla="*/ 251331 h 251331"/>
                  <a:gd name="connsiteX3" fmla="*/ 0 w 4114222"/>
                  <a:gd name="connsiteY3" fmla="*/ 251331 h 251331"/>
                  <a:gd name="connsiteX4" fmla="*/ 0 w 4114222"/>
                  <a:gd name="connsiteY4" fmla="*/ 0 h 2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222" h="251331">
                    <a:moveTo>
                      <a:pt x="0" y="0"/>
                    </a:moveTo>
                    <a:lnTo>
                      <a:pt x="4114222" y="0"/>
                    </a:lnTo>
                    <a:lnTo>
                      <a:pt x="4114222" y="251331"/>
                    </a:lnTo>
                    <a:lnTo>
                      <a:pt x="0" y="251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-1" rIns="221660" bIns="0" numCol="1" spcCol="1270" anchor="t" anchorCtr="0">
                <a:noAutofit/>
              </a:bodyPr>
              <a:lstStyle/>
              <a:p>
                <a:pPr marL="0" lvl="0" indent="0" algn="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/>
                  <a:t>Intelligence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16C7BB-8EE7-4DF9-A1E2-DD42DC53D79F}"/>
                  </a:ext>
                </a:extLst>
              </p:cNvPr>
              <p:cNvSpPr/>
              <p:nvPr/>
            </p:nvSpPr>
            <p:spPr>
              <a:xfrm>
                <a:off x="415415" y="1650861"/>
                <a:ext cx="1251896" cy="3026522"/>
              </a:xfrm>
              <a:custGeom>
                <a:avLst/>
                <a:gdLst>
                  <a:gd name="connsiteX0" fmla="*/ 0 w 1251896"/>
                  <a:gd name="connsiteY0" fmla="*/ 0 h 4114222"/>
                  <a:gd name="connsiteX1" fmla="*/ 1251896 w 1251896"/>
                  <a:gd name="connsiteY1" fmla="*/ 0 h 4114222"/>
                  <a:gd name="connsiteX2" fmla="*/ 1251896 w 1251896"/>
                  <a:gd name="connsiteY2" fmla="*/ 4114222 h 4114222"/>
                  <a:gd name="connsiteX3" fmla="*/ 0 w 1251896"/>
                  <a:gd name="connsiteY3" fmla="*/ 4114222 h 4114222"/>
                  <a:gd name="connsiteX4" fmla="*/ 0 w 1251896"/>
                  <a:gd name="connsiteY4" fmla="*/ 0 h 411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896" h="4114222">
                    <a:moveTo>
                      <a:pt x="0" y="0"/>
                    </a:moveTo>
                    <a:lnTo>
                      <a:pt x="1251896" y="0"/>
                    </a:lnTo>
                    <a:lnTo>
                      <a:pt x="1251896" y="4114222"/>
                    </a:lnTo>
                    <a:lnTo>
                      <a:pt x="0" y="41142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21660" rIns="0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/>
                  <a:t>Improve use of skills and labour market intelligence</a:t>
                </a:r>
              </a:p>
            </p:txBody>
          </p:sp>
          <p:sp>
            <p:nvSpPr>
              <p:cNvPr id="9" name="Rectangle 8" descr="Artificial Intelligence">
                <a:extLst>
                  <a:ext uri="{FF2B5EF4-FFF2-40B4-BE49-F238E27FC236}">
                    <a16:creationId xmlns:a16="http://schemas.microsoft.com/office/drawing/2014/main" id="{C73CD598-F648-4E19-9C68-0B1889EDFAD9}"/>
                  </a:ext>
                </a:extLst>
              </p:cNvPr>
              <p:cNvSpPr/>
              <p:nvPr/>
            </p:nvSpPr>
            <p:spPr>
              <a:xfrm>
                <a:off x="164084" y="1222844"/>
                <a:ext cx="502662" cy="502662"/>
              </a:xfrm>
              <a:prstGeom prst="rect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softEdge rad="12700"/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6D5EBA-6F74-478B-BEFE-39E90E703ECD}"/>
                </a:ext>
              </a:extLst>
            </p:cNvPr>
            <p:cNvGrpSpPr/>
            <p:nvPr/>
          </p:nvGrpSpPr>
          <p:grpSpPr>
            <a:xfrm>
              <a:off x="1939738" y="1298000"/>
              <a:ext cx="1862435" cy="3454540"/>
              <a:chOff x="1883495" y="1222844"/>
              <a:chExt cx="1862435" cy="345454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8E4868-3B73-46B9-AC07-93889E4760E9}"/>
                  </a:ext>
                </a:extLst>
              </p:cNvPr>
              <p:cNvSpPr/>
              <p:nvPr/>
            </p:nvSpPr>
            <p:spPr>
              <a:xfrm rot="16200000">
                <a:off x="495901" y="3038457"/>
                <a:ext cx="3026522" cy="251331"/>
              </a:xfrm>
              <a:custGeom>
                <a:avLst/>
                <a:gdLst>
                  <a:gd name="connsiteX0" fmla="*/ 0 w 4114222"/>
                  <a:gd name="connsiteY0" fmla="*/ 0 h 251331"/>
                  <a:gd name="connsiteX1" fmla="*/ 4114222 w 4114222"/>
                  <a:gd name="connsiteY1" fmla="*/ 0 h 251331"/>
                  <a:gd name="connsiteX2" fmla="*/ 4114222 w 4114222"/>
                  <a:gd name="connsiteY2" fmla="*/ 251331 h 251331"/>
                  <a:gd name="connsiteX3" fmla="*/ 0 w 4114222"/>
                  <a:gd name="connsiteY3" fmla="*/ 251331 h 251331"/>
                  <a:gd name="connsiteX4" fmla="*/ 0 w 4114222"/>
                  <a:gd name="connsiteY4" fmla="*/ 0 h 2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222" h="251331">
                    <a:moveTo>
                      <a:pt x="0" y="0"/>
                    </a:moveTo>
                    <a:lnTo>
                      <a:pt x="4114222" y="0"/>
                    </a:lnTo>
                    <a:lnTo>
                      <a:pt x="4114222" y="251331"/>
                    </a:lnTo>
                    <a:lnTo>
                      <a:pt x="0" y="251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-1" rIns="221660" bIns="0" numCol="1" spcCol="1270" anchor="t" anchorCtr="0">
                <a:noAutofit/>
              </a:bodyPr>
              <a:lstStyle/>
              <a:p>
                <a:pPr marL="0" lvl="0" indent="0" algn="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/>
                  <a:t>Apprenticeships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2FAAC13-16DA-4845-94BF-935C6C40D603}"/>
                  </a:ext>
                </a:extLst>
              </p:cNvPr>
              <p:cNvSpPr/>
              <p:nvPr/>
            </p:nvSpPr>
            <p:spPr>
              <a:xfrm>
                <a:off x="2139984" y="1650861"/>
                <a:ext cx="1605946" cy="3026522"/>
              </a:xfrm>
              <a:custGeom>
                <a:avLst/>
                <a:gdLst>
                  <a:gd name="connsiteX0" fmla="*/ 0 w 1472706"/>
                  <a:gd name="connsiteY0" fmla="*/ 0 h 4114222"/>
                  <a:gd name="connsiteX1" fmla="*/ 1472706 w 1472706"/>
                  <a:gd name="connsiteY1" fmla="*/ 0 h 4114222"/>
                  <a:gd name="connsiteX2" fmla="*/ 1472706 w 1472706"/>
                  <a:gd name="connsiteY2" fmla="*/ 4114222 h 4114222"/>
                  <a:gd name="connsiteX3" fmla="*/ 0 w 1472706"/>
                  <a:gd name="connsiteY3" fmla="*/ 4114222 h 4114222"/>
                  <a:gd name="connsiteX4" fmla="*/ 0 w 1472706"/>
                  <a:gd name="connsiteY4" fmla="*/ 0 h 411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706" h="4114222">
                    <a:moveTo>
                      <a:pt x="0" y="0"/>
                    </a:moveTo>
                    <a:lnTo>
                      <a:pt x="1472706" y="0"/>
                    </a:lnTo>
                    <a:lnTo>
                      <a:pt x="1472706" y="4114222"/>
                    </a:lnTo>
                    <a:lnTo>
                      <a:pt x="0" y="41142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21660" rIns="0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/>
                  <a:t>Achieve a step change in take-up and achievement of apprenticeships</a:t>
                </a:r>
              </a:p>
            </p:txBody>
          </p:sp>
          <p:sp>
            <p:nvSpPr>
              <p:cNvPr id="12" name="Rectangle 11" descr="Architecture">
                <a:extLst>
                  <a:ext uri="{FF2B5EF4-FFF2-40B4-BE49-F238E27FC236}">
                    <a16:creationId xmlns:a16="http://schemas.microsoft.com/office/drawing/2014/main" id="{2F547AFE-2225-46E2-9B6C-8FC600AA5114}"/>
                  </a:ext>
                </a:extLst>
              </p:cNvPr>
              <p:cNvSpPr/>
              <p:nvPr/>
            </p:nvSpPr>
            <p:spPr>
              <a:xfrm>
                <a:off x="1883495" y="1222844"/>
                <a:ext cx="502662" cy="502662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softEdge rad="12700"/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29B178-16CF-41EA-A846-9A1EBE13DD2E}"/>
                </a:ext>
              </a:extLst>
            </p:cNvPr>
            <p:cNvGrpSpPr/>
            <p:nvPr/>
          </p:nvGrpSpPr>
          <p:grpSpPr>
            <a:xfrm>
              <a:off x="3911453" y="1298000"/>
              <a:ext cx="1503228" cy="3454540"/>
              <a:chOff x="3819185" y="1222844"/>
              <a:chExt cx="1503228" cy="345454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C7C6EE1-4285-42EB-BE44-912522BD2F49}"/>
                  </a:ext>
                </a:extLst>
              </p:cNvPr>
              <p:cNvSpPr/>
              <p:nvPr/>
            </p:nvSpPr>
            <p:spPr>
              <a:xfrm rot="16200000">
                <a:off x="2431591" y="3038457"/>
                <a:ext cx="3026522" cy="251331"/>
              </a:xfrm>
              <a:custGeom>
                <a:avLst/>
                <a:gdLst>
                  <a:gd name="connsiteX0" fmla="*/ 0 w 4114222"/>
                  <a:gd name="connsiteY0" fmla="*/ 0 h 251331"/>
                  <a:gd name="connsiteX1" fmla="*/ 4114222 w 4114222"/>
                  <a:gd name="connsiteY1" fmla="*/ 0 h 251331"/>
                  <a:gd name="connsiteX2" fmla="*/ 4114222 w 4114222"/>
                  <a:gd name="connsiteY2" fmla="*/ 251331 h 251331"/>
                  <a:gd name="connsiteX3" fmla="*/ 0 w 4114222"/>
                  <a:gd name="connsiteY3" fmla="*/ 251331 h 251331"/>
                  <a:gd name="connsiteX4" fmla="*/ 0 w 4114222"/>
                  <a:gd name="connsiteY4" fmla="*/ 0 h 2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222" h="251331">
                    <a:moveTo>
                      <a:pt x="0" y="0"/>
                    </a:moveTo>
                    <a:lnTo>
                      <a:pt x="4114222" y="0"/>
                    </a:lnTo>
                    <a:lnTo>
                      <a:pt x="4114222" y="251331"/>
                    </a:lnTo>
                    <a:lnTo>
                      <a:pt x="0" y="251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-1" rIns="221660" bIns="0" numCol="1" spcCol="1270" anchor="t" anchorCtr="0">
                <a:noAutofit/>
              </a:bodyPr>
              <a:lstStyle/>
              <a:p>
                <a:pPr marL="0" lvl="0" indent="0" algn="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/>
                  <a:t>Higher Education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1446A3F-C6C8-40F2-8823-591D66183A8D}"/>
                  </a:ext>
                </a:extLst>
              </p:cNvPr>
              <p:cNvSpPr/>
              <p:nvPr/>
            </p:nvSpPr>
            <p:spPr>
              <a:xfrm>
                <a:off x="4070517" y="1650861"/>
                <a:ext cx="1251896" cy="3026522"/>
              </a:xfrm>
              <a:custGeom>
                <a:avLst/>
                <a:gdLst>
                  <a:gd name="connsiteX0" fmla="*/ 0 w 1251896"/>
                  <a:gd name="connsiteY0" fmla="*/ 0 h 4114222"/>
                  <a:gd name="connsiteX1" fmla="*/ 1251896 w 1251896"/>
                  <a:gd name="connsiteY1" fmla="*/ 0 h 4114222"/>
                  <a:gd name="connsiteX2" fmla="*/ 1251896 w 1251896"/>
                  <a:gd name="connsiteY2" fmla="*/ 4114222 h 4114222"/>
                  <a:gd name="connsiteX3" fmla="*/ 0 w 1251896"/>
                  <a:gd name="connsiteY3" fmla="*/ 4114222 h 4114222"/>
                  <a:gd name="connsiteX4" fmla="*/ 0 w 1251896"/>
                  <a:gd name="connsiteY4" fmla="*/ 0 h 411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896" h="4114222">
                    <a:moveTo>
                      <a:pt x="0" y="0"/>
                    </a:moveTo>
                    <a:lnTo>
                      <a:pt x="1251896" y="0"/>
                    </a:lnTo>
                    <a:lnTo>
                      <a:pt x="1251896" y="4114222"/>
                    </a:lnTo>
                    <a:lnTo>
                      <a:pt x="0" y="41142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21660" rIns="0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/>
                  <a:t>Meet the demand for high skill jobs, in particular those requiring STEM skills</a:t>
                </a:r>
              </a:p>
            </p:txBody>
          </p:sp>
          <p:sp>
            <p:nvSpPr>
              <p:cNvPr id="15" name="Rectangle 14" descr="Graduation cap">
                <a:extLst>
                  <a:ext uri="{FF2B5EF4-FFF2-40B4-BE49-F238E27FC236}">
                    <a16:creationId xmlns:a16="http://schemas.microsoft.com/office/drawing/2014/main" id="{422CB509-552B-4066-844A-CCBF12195306}"/>
                  </a:ext>
                </a:extLst>
              </p:cNvPr>
              <p:cNvSpPr/>
              <p:nvPr/>
            </p:nvSpPr>
            <p:spPr>
              <a:xfrm>
                <a:off x="3819185" y="1222844"/>
                <a:ext cx="502662" cy="502662"/>
              </a:xfrm>
              <a:prstGeom prst="rect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softEdge rad="12700"/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62A923-CE78-4AF9-9C34-49AD1D34558E}"/>
                </a:ext>
              </a:extLst>
            </p:cNvPr>
            <p:cNvGrpSpPr/>
            <p:nvPr/>
          </p:nvGrpSpPr>
          <p:grpSpPr>
            <a:xfrm>
              <a:off x="5522558" y="1298000"/>
              <a:ext cx="1592857" cy="3454540"/>
              <a:chOff x="5644472" y="1222844"/>
              <a:chExt cx="1592857" cy="345454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84868FC-C8F6-44CF-86BD-42722371BF1B}"/>
                  </a:ext>
                </a:extLst>
              </p:cNvPr>
              <p:cNvSpPr/>
              <p:nvPr/>
            </p:nvSpPr>
            <p:spPr>
              <a:xfrm rot="16200000">
                <a:off x="4256877" y="3038457"/>
                <a:ext cx="3026522" cy="251331"/>
              </a:xfrm>
              <a:custGeom>
                <a:avLst/>
                <a:gdLst>
                  <a:gd name="connsiteX0" fmla="*/ 0 w 4114222"/>
                  <a:gd name="connsiteY0" fmla="*/ 0 h 251331"/>
                  <a:gd name="connsiteX1" fmla="*/ 4114222 w 4114222"/>
                  <a:gd name="connsiteY1" fmla="*/ 0 h 251331"/>
                  <a:gd name="connsiteX2" fmla="*/ 4114222 w 4114222"/>
                  <a:gd name="connsiteY2" fmla="*/ 251331 h 251331"/>
                  <a:gd name="connsiteX3" fmla="*/ 0 w 4114222"/>
                  <a:gd name="connsiteY3" fmla="*/ 251331 h 251331"/>
                  <a:gd name="connsiteX4" fmla="*/ 0 w 4114222"/>
                  <a:gd name="connsiteY4" fmla="*/ 0 h 2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222" h="251331">
                    <a:moveTo>
                      <a:pt x="0" y="0"/>
                    </a:moveTo>
                    <a:lnTo>
                      <a:pt x="4114222" y="0"/>
                    </a:lnTo>
                    <a:lnTo>
                      <a:pt x="4114222" y="251331"/>
                    </a:lnTo>
                    <a:lnTo>
                      <a:pt x="0" y="251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-1" rIns="221660" bIns="0" numCol="1" spcCol="1270" anchor="t" anchorCtr="0">
                <a:noAutofit/>
              </a:bodyPr>
              <a:lstStyle/>
              <a:p>
                <a:pPr marL="0" lvl="0" indent="0" algn="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/>
                  <a:t>Aspirations &amp; Employability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D4D2227-8D07-4733-A925-F6756AD371B2}"/>
                  </a:ext>
                </a:extLst>
              </p:cNvPr>
              <p:cNvSpPr/>
              <p:nvPr/>
            </p:nvSpPr>
            <p:spPr>
              <a:xfrm>
                <a:off x="5902695" y="1650861"/>
                <a:ext cx="1334634" cy="3026522"/>
              </a:xfrm>
              <a:custGeom>
                <a:avLst/>
                <a:gdLst>
                  <a:gd name="connsiteX0" fmla="*/ 0 w 1334634"/>
                  <a:gd name="connsiteY0" fmla="*/ 0 h 4114222"/>
                  <a:gd name="connsiteX1" fmla="*/ 1334634 w 1334634"/>
                  <a:gd name="connsiteY1" fmla="*/ 0 h 4114222"/>
                  <a:gd name="connsiteX2" fmla="*/ 1334634 w 1334634"/>
                  <a:gd name="connsiteY2" fmla="*/ 4114222 h 4114222"/>
                  <a:gd name="connsiteX3" fmla="*/ 0 w 1334634"/>
                  <a:gd name="connsiteY3" fmla="*/ 4114222 h 4114222"/>
                  <a:gd name="connsiteX4" fmla="*/ 0 w 1334634"/>
                  <a:gd name="connsiteY4" fmla="*/ 0 h 411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4634" h="4114222">
                    <a:moveTo>
                      <a:pt x="0" y="0"/>
                    </a:moveTo>
                    <a:lnTo>
                      <a:pt x="1334634" y="0"/>
                    </a:lnTo>
                    <a:lnTo>
                      <a:pt x="1334634" y="4114222"/>
                    </a:lnTo>
                    <a:lnTo>
                      <a:pt x="0" y="41142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21660" rIns="0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/>
                  <a:t>Raise aspirations and improve employability of under-represented groups</a:t>
                </a:r>
              </a:p>
            </p:txBody>
          </p:sp>
          <p:sp>
            <p:nvSpPr>
              <p:cNvPr id="18" name="Rectangle 17" descr="Aspiration">
                <a:extLst>
                  <a:ext uri="{FF2B5EF4-FFF2-40B4-BE49-F238E27FC236}">
                    <a16:creationId xmlns:a16="http://schemas.microsoft.com/office/drawing/2014/main" id="{FCD9FF66-65CD-449E-8BCB-499DCDFE1BDD}"/>
                  </a:ext>
                </a:extLst>
              </p:cNvPr>
              <p:cNvSpPr/>
              <p:nvPr/>
            </p:nvSpPr>
            <p:spPr>
              <a:xfrm>
                <a:off x="5644472" y="1222844"/>
                <a:ext cx="502662" cy="502662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softEdge rad="12700"/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676D17-5B7F-4531-B02E-796C374CEBF4}"/>
                </a:ext>
              </a:extLst>
            </p:cNvPr>
            <p:cNvGrpSpPr/>
            <p:nvPr/>
          </p:nvGrpSpPr>
          <p:grpSpPr>
            <a:xfrm>
              <a:off x="7223292" y="1298000"/>
              <a:ext cx="1535997" cy="3454540"/>
              <a:chOff x="7511127" y="1222844"/>
              <a:chExt cx="1535997" cy="345454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2416444-531D-400E-9B46-25C25C6BF85F}"/>
                  </a:ext>
                </a:extLst>
              </p:cNvPr>
              <p:cNvSpPr/>
              <p:nvPr/>
            </p:nvSpPr>
            <p:spPr>
              <a:xfrm rot="16200000">
                <a:off x="6123532" y="3038457"/>
                <a:ext cx="3026522" cy="251331"/>
              </a:xfrm>
              <a:custGeom>
                <a:avLst/>
                <a:gdLst>
                  <a:gd name="connsiteX0" fmla="*/ 0 w 4114222"/>
                  <a:gd name="connsiteY0" fmla="*/ 0 h 251331"/>
                  <a:gd name="connsiteX1" fmla="*/ 4114222 w 4114222"/>
                  <a:gd name="connsiteY1" fmla="*/ 0 h 251331"/>
                  <a:gd name="connsiteX2" fmla="*/ 4114222 w 4114222"/>
                  <a:gd name="connsiteY2" fmla="*/ 251331 h 251331"/>
                  <a:gd name="connsiteX3" fmla="*/ 0 w 4114222"/>
                  <a:gd name="connsiteY3" fmla="*/ 251331 h 251331"/>
                  <a:gd name="connsiteX4" fmla="*/ 0 w 4114222"/>
                  <a:gd name="connsiteY4" fmla="*/ 0 h 2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222" h="251331">
                    <a:moveTo>
                      <a:pt x="0" y="0"/>
                    </a:moveTo>
                    <a:lnTo>
                      <a:pt x="4114222" y="0"/>
                    </a:lnTo>
                    <a:lnTo>
                      <a:pt x="4114222" y="251331"/>
                    </a:lnTo>
                    <a:lnTo>
                      <a:pt x="0" y="251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-1" rIns="221660" bIns="0" numCol="1" spcCol="1270" anchor="t" anchorCtr="0">
                <a:noAutofit/>
              </a:bodyPr>
              <a:lstStyle/>
              <a:p>
                <a:pPr marL="0" lvl="0" indent="0" algn="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/>
                  <a:t>Employee Health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00FD4AE-A28E-4C5C-90AC-207289AAB5DD}"/>
                  </a:ext>
                </a:extLst>
              </p:cNvPr>
              <p:cNvSpPr/>
              <p:nvPr/>
            </p:nvSpPr>
            <p:spPr>
              <a:xfrm>
                <a:off x="7762458" y="1650861"/>
                <a:ext cx="1284666" cy="3026522"/>
              </a:xfrm>
              <a:custGeom>
                <a:avLst/>
                <a:gdLst>
                  <a:gd name="connsiteX0" fmla="*/ 0 w 1251896"/>
                  <a:gd name="connsiteY0" fmla="*/ 0 h 4114222"/>
                  <a:gd name="connsiteX1" fmla="*/ 1251896 w 1251896"/>
                  <a:gd name="connsiteY1" fmla="*/ 0 h 4114222"/>
                  <a:gd name="connsiteX2" fmla="*/ 1251896 w 1251896"/>
                  <a:gd name="connsiteY2" fmla="*/ 4114222 h 4114222"/>
                  <a:gd name="connsiteX3" fmla="*/ 0 w 1251896"/>
                  <a:gd name="connsiteY3" fmla="*/ 4114222 h 4114222"/>
                  <a:gd name="connsiteX4" fmla="*/ 0 w 1251896"/>
                  <a:gd name="connsiteY4" fmla="*/ 0 h 411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896" h="4114222">
                    <a:moveTo>
                      <a:pt x="0" y="0"/>
                    </a:moveTo>
                    <a:lnTo>
                      <a:pt x="1251896" y="0"/>
                    </a:lnTo>
                    <a:lnTo>
                      <a:pt x="1251896" y="4114222"/>
                    </a:lnTo>
                    <a:lnTo>
                      <a:pt x="0" y="41142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21660" rIns="0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/>
                  <a:t>Promote programmes to improve physical and mental health of employees</a:t>
                </a:r>
              </a:p>
            </p:txBody>
          </p:sp>
          <p:sp>
            <p:nvSpPr>
              <p:cNvPr id="21" name="Rectangle 20" descr="Heart with pulse">
                <a:extLst>
                  <a:ext uri="{FF2B5EF4-FFF2-40B4-BE49-F238E27FC236}">
                    <a16:creationId xmlns:a16="http://schemas.microsoft.com/office/drawing/2014/main" id="{5D6AAF9D-1C89-45BE-9E4C-E1E1F4A32DF9}"/>
                  </a:ext>
                </a:extLst>
              </p:cNvPr>
              <p:cNvSpPr/>
              <p:nvPr/>
            </p:nvSpPr>
            <p:spPr>
              <a:xfrm>
                <a:off x="7511127" y="1222844"/>
                <a:ext cx="502662" cy="502662"/>
              </a:xfrm>
              <a:prstGeom prst="rect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softEdge rad="12700"/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5CE5A02-5D1F-4501-90A9-9ADBE1C2DA2A}"/>
              </a:ext>
            </a:extLst>
          </p:cNvPr>
          <p:cNvSpPr txBox="1"/>
          <p:nvPr/>
        </p:nvSpPr>
        <p:spPr>
          <a:xfrm>
            <a:off x="139194" y="1581288"/>
            <a:ext cx="528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cap="small" dirty="0">
                <a:solidFill>
                  <a:schemeClr val="tx2"/>
                </a:solidFill>
              </a:rPr>
              <a:t>Priority 1:</a:t>
            </a:r>
            <a:r>
              <a:rPr lang="en-GB" sz="1800" b="1" cap="small" dirty="0">
                <a:solidFill>
                  <a:schemeClr val="tx2"/>
                </a:solidFill>
              </a:rPr>
              <a:t> Address skills supply and demand imbalance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08A236-F209-4297-A8C8-71C22EFD861C}"/>
              </a:ext>
            </a:extLst>
          </p:cNvPr>
          <p:cNvSpPr txBox="1"/>
          <p:nvPr/>
        </p:nvSpPr>
        <p:spPr>
          <a:xfrm>
            <a:off x="5450668" y="1581288"/>
            <a:ext cx="3445635" cy="37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cap="small">
                <a:solidFill>
                  <a:schemeClr val="tx2"/>
                </a:solidFill>
              </a:rPr>
              <a:t>Priority 2</a:t>
            </a:r>
            <a:r>
              <a:rPr lang="en-GB" sz="1800" b="1" cap="small">
                <a:solidFill>
                  <a:schemeClr val="tx2"/>
                </a:solidFill>
              </a:rPr>
              <a:t>: Ensure inclusive growth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09822-58E5-4358-A10E-ABC531EF2B9D}"/>
              </a:ext>
            </a:extLst>
          </p:cNvPr>
          <p:cNvSpPr/>
          <p:nvPr/>
        </p:nvSpPr>
        <p:spPr>
          <a:xfrm>
            <a:off x="132302" y="1931370"/>
            <a:ext cx="1761051" cy="3627790"/>
          </a:xfrm>
          <a:custGeom>
            <a:avLst/>
            <a:gdLst>
              <a:gd name="connsiteX0" fmla="*/ 0 w 1761051"/>
              <a:gd name="connsiteY0" fmla="*/ 0 h 3627790"/>
              <a:gd name="connsiteX1" fmla="*/ 604628 w 1761051"/>
              <a:gd name="connsiteY1" fmla="*/ 0 h 3627790"/>
              <a:gd name="connsiteX2" fmla="*/ 1138813 w 1761051"/>
              <a:gd name="connsiteY2" fmla="*/ 0 h 3627790"/>
              <a:gd name="connsiteX3" fmla="*/ 1761051 w 1761051"/>
              <a:gd name="connsiteY3" fmla="*/ 0 h 3627790"/>
              <a:gd name="connsiteX4" fmla="*/ 1761051 w 1761051"/>
              <a:gd name="connsiteY4" fmla="*/ 677187 h 3627790"/>
              <a:gd name="connsiteX5" fmla="*/ 1761051 w 1761051"/>
              <a:gd name="connsiteY5" fmla="*/ 1172985 h 3627790"/>
              <a:gd name="connsiteX6" fmla="*/ 1761051 w 1761051"/>
              <a:gd name="connsiteY6" fmla="*/ 1741339 h 3627790"/>
              <a:gd name="connsiteX7" fmla="*/ 1761051 w 1761051"/>
              <a:gd name="connsiteY7" fmla="*/ 2309693 h 3627790"/>
              <a:gd name="connsiteX8" fmla="*/ 1761051 w 1761051"/>
              <a:gd name="connsiteY8" fmla="*/ 2950603 h 3627790"/>
              <a:gd name="connsiteX9" fmla="*/ 1761051 w 1761051"/>
              <a:gd name="connsiteY9" fmla="*/ 3627790 h 3627790"/>
              <a:gd name="connsiteX10" fmla="*/ 1191645 w 1761051"/>
              <a:gd name="connsiteY10" fmla="*/ 3627790 h 3627790"/>
              <a:gd name="connsiteX11" fmla="*/ 604628 w 1761051"/>
              <a:gd name="connsiteY11" fmla="*/ 3627790 h 3627790"/>
              <a:gd name="connsiteX12" fmla="*/ 0 w 1761051"/>
              <a:gd name="connsiteY12" fmla="*/ 3627790 h 3627790"/>
              <a:gd name="connsiteX13" fmla="*/ 0 w 1761051"/>
              <a:gd name="connsiteY13" fmla="*/ 3023158 h 3627790"/>
              <a:gd name="connsiteX14" fmla="*/ 0 w 1761051"/>
              <a:gd name="connsiteY14" fmla="*/ 2345971 h 3627790"/>
              <a:gd name="connsiteX15" fmla="*/ 0 w 1761051"/>
              <a:gd name="connsiteY15" fmla="*/ 1668783 h 3627790"/>
              <a:gd name="connsiteX16" fmla="*/ 0 w 1761051"/>
              <a:gd name="connsiteY16" fmla="*/ 1064152 h 3627790"/>
              <a:gd name="connsiteX17" fmla="*/ 0 w 1761051"/>
              <a:gd name="connsiteY17" fmla="*/ 568354 h 3627790"/>
              <a:gd name="connsiteX18" fmla="*/ 0 w 1761051"/>
              <a:gd name="connsiteY18" fmla="*/ 0 h 362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1051" h="3627790" extrusionOk="0">
                <a:moveTo>
                  <a:pt x="0" y="0"/>
                </a:moveTo>
                <a:cubicBezTo>
                  <a:pt x="123624" y="-7531"/>
                  <a:pt x="326611" y="-24259"/>
                  <a:pt x="604628" y="0"/>
                </a:cubicBezTo>
                <a:cubicBezTo>
                  <a:pt x="882645" y="24259"/>
                  <a:pt x="1027671" y="-22839"/>
                  <a:pt x="1138813" y="0"/>
                </a:cubicBezTo>
                <a:cubicBezTo>
                  <a:pt x="1249956" y="22839"/>
                  <a:pt x="1535812" y="24889"/>
                  <a:pt x="1761051" y="0"/>
                </a:cubicBezTo>
                <a:cubicBezTo>
                  <a:pt x="1774299" y="146887"/>
                  <a:pt x="1754185" y="441687"/>
                  <a:pt x="1761051" y="677187"/>
                </a:cubicBezTo>
                <a:cubicBezTo>
                  <a:pt x="1767917" y="912687"/>
                  <a:pt x="1767237" y="970848"/>
                  <a:pt x="1761051" y="1172985"/>
                </a:cubicBezTo>
                <a:cubicBezTo>
                  <a:pt x="1754865" y="1375122"/>
                  <a:pt x="1756781" y="1469456"/>
                  <a:pt x="1761051" y="1741339"/>
                </a:cubicBezTo>
                <a:cubicBezTo>
                  <a:pt x="1765321" y="2013222"/>
                  <a:pt x="1752639" y="2129039"/>
                  <a:pt x="1761051" y="2309693"/>
                </a:cubicBezTo>
                <a:cubicBezTo>
                  <a:pt x="1769463" y="2490347"/>
                  <a:pt x="1789825" y="2748717"/>
                  <a:pt x="1761051" y="2950603"/>
                </a:cubicBezTo>
                <a:cubicBezTo>
                  <a:pt x="1732278" y="3152489"/>
                  <a:pt x="1786452" y="3307786"/>
                  <a:pt x="1761051" y="3627790"/>
                </a:cubicBezTo>
                <a:cubicBezTo>
                  <a:pt x="1619084" y="3654333"/>
                  <a:pt x="1389524" y="3606844"/>
                  <a:pt x="1191645" y="3627790"/>
                </a:cubicBezTo>
                <a:cubicBezTo>
                  <a:pt x="993766" y="3648736"/>
                  <a:pt x="769371" y="3606723"/>
                  <a:pt x="604628" y="3627790"/>
                </a:cubicBezTo>
                <a:cubicBezTo>
                  <a:pt x="439885" y="3648857"/>
                  <a:pt x="141009" y="3638282"/>
                  <a:pt x="0" y="3627790"/>
                </a:cubicBezTo>
                <a:cubicBezTo>
                  <a:pt x="26415" y="3458503"/>
                  <a:pt x="-28062" y="3229548"/>
                  <a:pt x="0" y="3023158"/>
                </a:cubicBezTo>
                <a:cubicBezTo>
                  <a:pt x="28062" y="2816768"/>
                  <a:pt x="-12366" y="2503537"/>
                  <a:pt x="0" y="2345971"/>
                </a:cubicBezTo>
                <a:cubicBezTo>
                  <a:pt x="12366" y="2188405"/>
                  <a:pt x="19936" y="1812041"/>
                  <a:pt x="0" y="1668783"/>
                </a:cubicBezTo>
                <a:cubicBezTo>
                  <a:pt x="-19936" y="1525525"/>
                  <a:pt x="10868" y="1306871"/>
                  <a:pt x="0" y="1064152"/>
                </a:cubicBezTo>
                <a:cubicBezTo>
                  <a:pt x="-10868" y="821433"/>
                  <a:pt x="10163" y="741162"/>
                  <a:pt x="0" y="568354"/>
                </a:cubicBezTo>
                <a:cubicBezTo>
                  <a:pt x="-10163" y="395546"/>
                  <a:pt x="-26456" y="16130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8793274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0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D54E-0148-477D-A06B-3ABAD134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40" y="348898"/>
            <a:ext cx="8260378" cy="1058719"/>
          </a:xfrm>
        </p:spPr>
        <p:txBody>
          <a:bodyPr/>
          <a:lstStyle/>
          <a:p>
            <a:r>
              <a:rPr lang="en-GB" dirty="0"/>
              <a:t>Intelligence reports piece together and corroborate information from several datasets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A66FB-24F5-448A-81D8-A4E923FC9BC0}"/>
              </a:ext>
            </a:extLst>
          </p:cNvPr>
          <p:cNvGrpSpPr/>
          <p:nvPr/>
        </p:nvGrpSpPr>
        <p:grpSpPr>
          <a:xfrm>
            <a:off x="1259154" y="1697516"/>
            <a:ext cx="6554255" cy="3984033"/>
            <a:chOff x="1259154" y="1408758"/>
            <a:chExt cx="6554255" cy="3984033"/>
          </a:xfrm>
        </p:grpSpPr>
        <p:sp>
          <p:nvSpPr>
            <p:cNvPr id="5" name="Rectangle: Rounded Corners 4" descr="Puzzle pieces">
              <a:extLst>
                <a:ext uri="{FF2B5EF4-FFF2-40B4-BE49-F238E27FC236}">
                  <a16:creationId xmlns:a16="http://schemas.microsoft.com/office/drawing/2014/main" id="{05D73FC1-DFDD-4AA0-AD08-09FB7FE8C295}"/>
                </a:ext>
              </a:extLst>
            </p:cNvPr>
            <p:cNvSpPr/>
            <p:nvPr/>
          </p:nvSpPr>
          <p:spPr>
            <a:xfrm>
              <a:off x="1259154" y="1589936"/>
              <a:ext cx="2840872" cy="3623561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201BB71-F793-4A3A-856E-B46BA6A64875}"/>
                </a:ext>
              </a:extLst>
            </p:cNvPr>
            <p:cNvSpPr/>
            <p:nvPr/>
          </p:nvSpPr>
          <p:spPr>
            <a:xfrm>
              <a:off x="1372789" y="2894418"/>
              <a:ext cx="2187471" cy="2174136"/>
            </a:xfrm>
            <a:custGeom>
              <a:avLst/>
              <a:gdLst>
                <a:gd name="connsiteX0" fmla="*/ 0 w 2187471"/>
                <a:gd name="connsiteY0" fmla="*/ 0 h 2174136"/>
                <a:gd name="connsiteX1" fmla="*/ 2187471 w 2187471"/>
                <a:gd name="connsiteY1" fmla="*/ 0 h 2174136"/>
                <a:gd name="connsiteX2" fmla="*/ 2187471 w 2187471"/>
                <a:gd name="connsiteY2" fmla="*/ 2174136 h 2174136"/>
                <a:gd name="connsiteX3" fmla="*/ 0 w 2187471"/>
                <a:gd name="connsiteY3" fmla="*/ 2174136 h 2174136"/>
                <a:gd name="connsiteX4" fmla="*/ 0 w 2187471"/>
                <a:gd name="connsiteY4" fmla="*/ 0 h 21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71" h="2174136">
                  <a:moveTo>
                    <a:pt x="0" y="0"/>
                  </a:moveTo>
                  <a:lnTo>
                    <a:pt x="2187471" y="0"/>
                  </a:lnTo>
                  <a:lnTo>
                    <a:pt x="2187471" y="2174136"/>
                  </a:lnTo>
                  <a:lnTo>
                    <a:pt x="0" y="2174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0" tIns="165100" rIns="165100" bIns="165100" numCol="1" spcCol="1270" anchor="b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4311A0-E0BD-45B4-B9A8-BC126E97C7E6}"/>
                </a:ext>
              </a:extLst>
            </p:cNvPr>
            <p:cNvSpPr/>
            <p:nvPr/>
          </p:nvSpPr>
          <p:spPr>
            <a:xfrm>
              <a:off x="4448281" y="1408758"/>
              <a:ext cx="3365128" cy="696509"/>
            </a:xfrm>
            <a:custGeom>
              <a:avLst/>
              <a:gdLst>
                <a:gd name="connsiteX0" fmla="*/ 0 w 3365128"/>
                <a:gd name="connsiteY0" fmla="*/ 0 h 696509"/>
                <a:gd name="connsiteX1" fmla="*/ 3365128 w 3365128"/>
                <a:gd name="connsiteY1" fmla="*/ 0 h 696509"/>
                <a:gd name="connsiteX2" fmla="*/ 3365128 w 3365128"/>
                <a:gd name="connsiteY2" fmla="*/ 696509 h 696509"/>
                <a:gd name="connsiteX3" fmla="*/ 0 w 3365128"/>
                <a:gd name="connsiteY3" fmla="*/ 696509 h 696509"/>
                <a:gd name="connsiteX4" fmla="*/ 0 w 3365128"/>
                <a:gd name="connsiteY4" fmla="*/ 0 h 6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28" h="696509">
                  <a:moveTo>
                    <a:pt x="0" y="0"/>
                  </a:moveTo>
                  <a:lnTo>
                    <a:pt x="3365128" y="0"/>
                  </a:lnTo>
                  <a:lnTo>
                    <a:pt x="3365128" y="696509"/>
                  </a:lnTo>
                  <a:lnTo>
                    <a:pt x="0" y="69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5588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Online Job &amp; Apprenticeship Postings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E9B292-EA77-4879-A12B-D0B5D6CBAED4}"/>
                </a:ext>
              </a:extLst>
            </p:cNvPr>
            <p:cNvSpPr/>
            <p:nvPr/>
          </p:nvSpPr>
          <p:spPr>
            <a:xfrm>
              <a:off x="4448281" y="2230639"/>
              <a:ext cx="3365128" cy="696509"/>
            </a:xfrm>
            <a:custGeom>
              <a:avLst/>
              <a:gdLst>
                <a:gd name="connsiteX0" fmla="*/ 0 w 3365128"/>
                <a:gd name="connsiteY0" fmla="*/ 0 h 696509"/>
                <a:gd name="connsiteX1" fmla="*/ 3365128 w 3365128"/>
                <a:gd name="connsiteY1" fmla="*/ 0 h 696509"/>
                <a:gd name="connsiteX2" fmla="*/ 3365128 w 3365128"/>
                <a:gd name="connsiteY2" fmla="*/ 696509 h 696509"/>
                <a:gd name="connsiteX3" fmla="*/ 0 w 3365128"/>
                <a:gd name="connsiteY3" fmla="*/ 696509 h 696509"/>
                <a:gd name="connsiteX4" fmla="*/ 0 w 3365128"/>
                <a:gd name="connsiteY4" fmla="*/ 0 h 6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28" h="696509">
                  <a:moveTo>
                    <a:pt x="0" y="0"/>
                  </a:moveTo>
                  <a:lnTo>
                    <a:pt x="3365128" y="0"/>
                  </a:lnTo>
                  <a:lnTo>
                    <a:pt x="3365128" y="696509"/>
                  </a:lnTo>
                  <a:lnTo>
                    <a:pt x="0" y="69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5588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Unemployment Data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9D37A6-3B05-49EE-A0D6-72F7C108680C}"/>
                </a:ext>
              </a:extLst>
            </p:cNvPr>
            <p:cNvSpPr/>
            <p:nvPr/>
          </p:nvSpPr>
          <p:spPr>
            <a:xfrm>
              <a:off x="4448281" y="3052520"/>
              <a:ext cx="3365128" cy="696509"/>
            </a:xfrm>
            <a:custGeom>
              <a:avLst/>
              <a:gdLst>
                <a:gd name="connsiteX0" fmla="*/ 0 w 3365128"/>
                <a:gd name="connsiteY0" fmla="*/ 0 h 696509"/>
                <a:gd name="connsiteX1" fmla="*/ 3365128 w 3365128"/>
                <a:gd name="connsiteY1" fmla="*/ 0 h 696509"/>
                <a:gd name="connsiteX2" fmla="*/ 3365128 w 3365128"/>
                <a:gd name="connsiteY2" fmla="*/ 696509 h 696509"/>
                <a:gd name="connsiteX3" fmla="*/ 0 w 3365128"/>
                <a:gd name="connsiteY3" fmla="*/ 696509 h 696509"/>
                <a:gd name="connsiteX4" fmla="*/ 0 w 3365128"/>
                <a:gd name="connsiteY4" fmla="*/ 0 h 6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28" h="696509">
                  <a:moveTo>
                    <a:pt x="0" y="0"/>
                  </a:moveTo>
                  <a:lnTo>
                    <a:pt x="3365128" y="0"/>
                  </a:lnTo>
                  <a:lnTo>
                    <a:pt x="3365128" y="696509"/>
                  </a:lnTo>
                  <a:lnTo>
                    <a:pt x="0" y="69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5588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Claimant Counts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C8C5F9-6861-4631-912E-D1EA4EAB5687}"/>
                </a:ext>
              </a:extLst>
            </p:cNvPr>
            <p:cNvSpPr/>
            <p:nvPr/>
          </p:nvSpPr>
          <p:spPr>
            <a:xfrm>
              <a:off x="4448281" y="3874401"/>
              <a:ext cx="3365128" cy="696509"/>
            </a:xfrm>
            <a:custGeom>
              <a:avLst/>
              <a:gdLst>
                <a:gd name="connsiteX0" fmla="*/ 0 w 3365128"/>
                <a:gd name="connsiteY0" fmla="*/ 0 h 696509"/>
                <a:gd name="connsiteX1" fmla="*/ 3365128 w 3365128"/>
                <a:gd name="connsiteY1" fmla="*/ 0 h 696509"/>
                <a:gd name="connsiteX2" fmla="*/ 3365128 w 3365128"/>
                <a:gd name="connsiteY2" fmla="*/ 696509 h 696509"/>
                <a:gd name="connsiteX3" fmla="*/ 0 w 3365128"/>
                <a:gd name="connsiteY3" fmla="*/ 696509 h 696509"/>
                <a:gd name="connsiteX4" fmla="*/ 0 w 3365128"/>
                <a:gd name="connsiteY4" fmla="*/ 0 h 6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28" h="696509">
                  <a:moveTo>
                    <a:pt x="0" y="0"/>
                  </a:moveTo>
                  <a:lnTo>
                    <a:pt x="3365128" y="0"/>
                  </a:lnTo>
                  <a:lnTo>
                    <a:pt x="3365128" y="696509"/>
                  </a:lnTo>
                  <a:lnTo>
                    <a:pt x="0" y="69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5588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Job Retention (CJRS) &amp; Self-Employment Support (SEISS)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A88294-5F29-4057-838E-05455F44C26A}"/>
                </a:ext>
              </a:extLst>
            </p:cNvPr>
            <p:cNvSpPr/>
            <p:nvPr/>
          </p:nvSpPr>
          <p:spPr>
            <a:xfrm>
              <a:off x="4448281" y="4696282"/>
              <a:ext cx="3365128" cy="696509"/>
            </a:xfrm>
            <a:custGeom>
              <a:avLst/>
              <a:gdLst>
                <a:gd name="connsiteX0" fmla="*/ 0 w 3365128"/>
                <a:gd name="connsiteY0" fmla="*/ 0 h 696509"/>
                <a:gd name="connsiteX1" fmla="*/ 3365128 w 3365128"/>
                <a:gd name="connsiteY1" fmla="*/ 0 h 696509"/>
                <a:gd name="connsiteX2" fmla="*/ 3365128 w 3365128"/>
                <a:gd name="connsiteY2" fmla="*/ 696509 h 696509"/>
                <a:gd name="connsiteX3" fmla="*/ 0 w 3365128"/>
                <a:gd name="connsiteY3" fmla="*/ 696509 h 696509"/>
                <a:gd name="connsiteX4" fmla="*/ 0 w 3365128"/>
                <a:gd name="connsiteY4" fmla="*/ 0 h 6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28" h="696509">
                  <a:moveTo>
                    <a:pt x="0" y="0"/>
                  </a:moveTo>
                  <a:lnTo>
                    <a:pt x="3365128" y="0"/>
                  </a:lnTo>
                  <a:lnTo>
                    <a:pt x="3365128" y="696509"/>
                  </a:lnTo>
                  <a:lnTo>
                    <a:pt x="0" y="69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5588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HR1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70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B54B-A4A7-48AF-B390-F580FEF6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DB1AC-81C8-4A7C-A029-6613C5231107}"/>
              </a:ext>
            </a:extLst>
          </p:cNvPr>
          <p:cNvSpPr/>
          <p:nvPr/>
        </p:nvSpPr>
        <p:spPr>
          <a:xfrm>
            <a:off x="4302501" y="1225503"/>
            <a:ext cx="3397718" cy="3627790"/>
          </a:xfrm>
          <a:custGeom>
            <a:avLst/>
            <a:gdLst>
              <a:gd name="connsiteX0" fmla="*/ 0 w 3397718"/>
              <a:gd name="connsiteY0" fmla="*/ 0 h 3627790"/>
              <a:gd name="connsiteX1" fmla="*/ 611589 w 3397718"/>
              <a:gd name="connsiteY1" fmla="*/ 0 h 3627790"/>
              <a:gd name="connsiteX2" fmla="*/ 1291133 w 3397718"/>
              <a:gd name="connsiteY2" fmla="*/ 0 h 3627790"/>
              <a:gd name="connsiteX3" fmla="*/ 1868745 w 3397718"/>
              <a:gd name="connsiteY3" fmla="*/ 0 h 3627790"/>
              <a:gd name="connsiteX4" fmla="*/ 2480334 w 3397718"/>
              <a:gd name="connsiteY4" fmla="*/ 0 h 3627790"/>
              <a:gd name="connsiteX5" fmla="*/ 3397718 w 3397718"/>
              <a:gd name="connsiteY5" fmla="*/ 0 h 3627790"/>
              <a:gd name="connsiteX6" fmla="*/ 3397718 w 3397718"/>
              <a:gd name="connsiteY6" fmla="*/ 532076 h 3627790"/>
              <a:gd name="connsiteX7" fmla="*/ 3397718 w 3397718"/>
              <a:gd name="connsiteY7" fmla="*/ 1027874 h 3627790"/>
              <a:gd name="connsiteX8" fmla="*/ 3397718 w 3397718"/>
              <a:gd name="connsiteY8" fmla="*/ 1632505 h 3627790"/>
              <a:gd name="connsiteX9" fmla="*/ 3397718 w 3397718"/>
              <a:gd name="connsiteY9" fmla="*/ 2309693 h 3627790"/>
              <a:gd name="connsiteX10" fmla="*/ 3397718 w 3397718"/>
              <a:gd name="connsiteY10" fmla="*/ 2914325 h 3627790"/>
              <a:gd name="connsiteX11" fmla="*/ 3397718 w 3397718"/>
              <a:gd name="connsiteY11" fmla="*/ 3627790 h 3627790"/>
              <a:gd name="connsiteX12" fmla="*/ 2820106 w 3397718"/>
              <a:gd name="connsiteY12" fmla="*/ 3627790 h 3627790"/>
              <a:gd name="connsiteX13" fmla="*/ 2140562 w 3397718"/>
              <a:gd name="connsiteY13" fmla="*/ 3627790 h 3627790"/>
              <a:gd name="connsiteX14" fmla="*/ 1528973 w 3397718"/>
              <a:gd name="connsiteY14" fmla="*/ 3627790 h 3627790"/>
              <a:gd name="connsiteX15" fmla="*/ 883407 w 3397718"/>
              <a:gd name="connsiteY15" fmla="*/ 3627790 h 3627790"/>
              <a:gd name="connsiteX16" fmla="*/ 0 w 3397718"/>
              <a:gd name="connsiteY16" fmla="*/ 3627790 h 3627790"/>
              <a:gd name="connsiteX17" fmla="*/ 0 w 3397718"/>
              <a:gd name="connsiteY17" fmla="*/ 3095714 h 3627790"/>
              <a:gd name="connsiteX18" fmla="*/ 0 w 3397718"/>
              <a:gd name="connsiteY18" fmla="*/ 2563638 h 3627790"/>
              <a:gd name="connsiteX19" fmla="*/ 0 w 3397718"/>
              <a:gd name="connsiteY19" fmla="*/ 1995285 h 3627790"/>
              <a:gd name="connsiteX20" fmla="*/ 0 w 3397718"/>
              <a:gd name="connsiteY20" fmla="*/ 1499487 h 3627790"/>
              <a:gd name="connsiteX21" fmla="*/ 0 w 3397718"/>
              <a:gd name="connsiteY21" fmla="*/ 967411 h 3627790"/>
              <a:gd name="connsiteX22" fmla="*/ 0 w 3397718"/>
              <a:gd name="connsiteY22" fmla="*/ 0 h 362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97718" h="3627790" fill="none" extrusionOk="0">
                <a:moveTo>
                  <a:pt x="0" y="0"/>
                </a:moveTo>
                <a:cubicBezTo>
                  <a:pt x="146741" y="-10409"/>
                  <a:pt x="479474" y="-15762"/>
                  <a:pt x="611589" y="0"/>
                </a:cubicBezTo>
                <a:cubicBezTo>
                  <a:pt x="743704" y="15762"/>
                  <a:pt x="1000712" y="25742"/>
                  <a:pt x="1291133" y="0"/>
                </a:cubicBezTo>
                <a:cubicBezTo>
                  <a:pt x="1581554" y="-25742"/>
                  <a:pt x="1660493" y="7516"/>
                  <a:pt x="1868745" y="0"/>
                </a:cubicBezTo>
                <a:cubicBezTo>
                  <a:pt x="2076997" y="-7516"/>
                  <a:pt x="2355764" y="3576"/>
                  <a:pt x="2480334" y="0"/>
                </a:cubicBezTo>
                <a:cubicBezTo>
                  <a:pt x="2604904" y="-3576"/>
                  <a:pt x="3052622" y="-24024"/>
                  <a:pt x="3397718" y="0"/>
                </a:cubicBezTo>
                <a:cubicBezTo>
                  <a:pt x="3374737" y="260588"/>
                  <a:pt x="3398500" y="357097"/>
                  <a:pt x="3397718" y="532076"/>
                </a:cubicBezTo>
                <a:cubicBezTo>
                  <a:pt x="3396936" y="707055"/>
                  <a:pt x="3404835" y="793539"/>
                  <a:pt x="3397718" y="1027874"/>
                </a:cubicBezTo>
                <a:cubicBezTo>
                  <a:pt x="3390601" y="1262209"/>
                  <a:pt x="3382746" y="1369615"/>
                  <a:pt x="3397718" y="1632505"/>
                </a:cubicBezTo>
                <a:cubicBezTo>
                  <a:pt x="3412690" y="1895395"/>
                  <a:pt x="3427429" y="2155354"/>
                  <a:pt x="3397718" y="2309693"/>
                </a:cubicBezTo>
                <a:cubicBezTo>
                  <a:pt x="3368007" y="2464032"/>
                  <a:pt x="3390512" y="2769734"/>
                  <a:pt x="3397718" y="2914325"/>
                </a:cubicBezTo>
                <a:cubicBezTo>
                  <a:pt x="3404924" y="3058916"/>
                  <a:pt x="3409197" y="3408536"/>
                  <a:pt x="3397718" y="3627790"/>
                </a:cubicBezTo>
                <a:cubicBezTo>
                  <a:pt x="3264514" y="3643644"/>
                  <a:pt x="3103764" y="3615060"/>
                  <a:pt x="2820106" y="3627790"/>
                </a:cubicBezTo>
                <a:cubicBezTo>
                  <a:pt x="2536448" y="3640520"/>
                  <a:pt x="2288709" y="3613969"/>
                  <a:pt x="2140562" y="3627790"/>
                </a:cubicBezTo>
                <a:cubicBezTo>
                  <a:pt x="1992415" y="3641611"/>
                  <a:pt x="1703712" y="3613810"/>
                  <a:pt x="1528973" y="3627790"/>
                </a:cubicBezTo>
                <a:cubicBezTo>
                  <a:pt x="1354234" y="3641770"/>
                  <a:pt x="1107713" y="3597106"/>
                  <a:pt x="883407" y="3627790"/>
                </a:cubicBezTo>
                <a:cubicBezTo>
                  <a:pt x="659101" y="3658474"/>
                  <a:pt x="430197" y="3653338"/>
                  <a:pt x="0" y="3627790"/>
                </a:cubicBezTo>
                <a:cubicBezTo>
                  <a:pt x="-14567" y="3422411"/>
                  <a:pt x="-16062" y="3238860"/>
                  <a:pt x="0" y="3095714"/>
                </a:cubicBezTo>
                <a:cubicBezTo>
                  <a:pt x="16062" y="2952568"/>
                  <a:pt x="-18599" y="2797002"/>
                  <a:pt x="0" y="2563638"/>
                </a:cubicBezTo>
                <a:cubicBezTo>
                  <a:pt x="18599" y="2330274"/>
                  <a:pt x="11173" y="2174968"/>
                  <a:pt x="0" y="1995285"/>
                </a:cubicBezTo>
                <a:cubicBezTo>
                  <a:pt x="-11173" y="1815602"/>
                  <a:pt x="23769" y="1742441"/>
                  <a:pt x="0" y="1499487"/>
                </a:cubicBezTo>
                <a:cubicBezTo>
                  <a:pt x="-23769" y="1256533"/>
                  <a:pt x="21047" y="1133902"/>
                  <a:pt x="0" y="967411"/>
                </a:cubicBezTo>
                <a:cubicBezTo>
                  <a:pt x="-21047" y="800920"/>
                  <a:pt x="19417" y="322109"/>
                  <a:pt x="0" y="0"/>
                </a:cubicBezTo>
                <a:close/>
              </a:path>
              <a:path w="3397718" h="3627790" stroke="0" extrusionOk="0">
                <a:moveTo>
                  <a:pt x="0" y="0"/>
                </a:moveTo>
                <a:cubicBezTo>
                  <a:pt x="209491" y="-9424"/>
                  <a:pt x="384262" y="-28642"/>
                  <a:pt x="713521" y="0"/>
                </a:cubicBezTo>
                <a:cubicBezTo>
                  <a:pt x="1042780" y="28642"/>
                  <a:pt x="1146914" y="-23411"/>
                  <a:pt x="1291133" y="0"/>
                </a:cubicBezTo>
                <a:cubicBezTo>
                  <a:pt x="1435352" y="23411"/>
                  <a:pt x="1698918" y="13564"/>
                  <a:pt x="2038631" y="0"/>
                </a:cubicBezTo>
                <a:cubicBezTo>
                  <a:pt x="2378344" y="-13564"/>
                  <a:pt x="2628780" y="601"/>
                  <a:pt x="2786129" y="0"/>
                </a:cubicBezTo>
                <a:cubicBezTo>
                  <a:pt x="2943478" y="-601"/>
                  <a:pt x="3236414" y="-23700"/>
                  <a:pt x="3397718" y="0"/>
                </a:cubicBezTo>
                <a:cubicBezTo>
                  <a:pt x="3384106" y="181894"/>
                  <a:pt x="3397697" y="445352"/>
                  <a:pt x="3397718" y="604632"/>
                </a:cubicBezTo>
                <a:cubicBezTo>
                  <a:pt x="3397739" y="763912"/>
                  <a:pt x="3382599" y="996403"/>
                  <a:pt x="3397718" y="1172985"/>
                </a:cubicBezTo>
                <a:cubicBezTo>
                  <a:pt x="3412837" y="1349567"/>
                  <a:pt x="3426492" y="1612009"/>
                  <a:pt x="3397718" y="1813895"/>
                </a:cubicBezTo>
                <a:cubicBezTo>
                  <a:pt x="3368945" y="2015781"/>
                  <a:pt x="3395589" y="2244395"/>
                  <a:pt x="3397718" y="2382249"/>
                </a:cubicBezTo>
                <a:cubicBezTo>
                  <a:pt x="3399847" y="2520103"/>
                  <a:pt x="3425483" y="2699163"/>
                  <a:pt x="3397718" y="2950603"/>
                </a:cubicBezTo>
                <a:cubicBezTo>
                  <a:pt x="3369953" y="3202043"/>
                  <a:pt x="3396521" y="3336982"/>
                  <a:pt x="3397718" y="3627790"/>
                </a:cubicBezTo>
                <a:cubicBezTo>
                  <a:pt x="3097520" y="3645599"/>
                  <a:pt x="3054993" y="3645617"/>
                  <a:pt x="2786129" y="3627790"/>
                </a:cubicBezTo>
                <a:cubicBezTo>
                  <a:pt x="2517265" y="3609963"/>
                  <a:pt x="2302015" y="3643937"/>
                  <a:pt x="2106585" y="3627790"/>
                </a:cubicBezTo>
                <a:cubicBezTo>
                  <a:pt x="1911155" y="3611643"/>
                  <a:pt x="1621946" y="3601686"/>
                  <a:pt x="1494996" y="3627790"/>
                </a:cubicBezTo>
                <a:cubicBezTo>
                  <a:pt x="1368046" y="3653894"/>
                  <a:pt x="1079484" y="3651850"/>
                  <a:pt x="815452" y="3627790"/>
                </a:cubicBezTo>
                <a:cubicBezTo>
                  <a:pt x="551420" y="3603730"/>
                  <a:pt x="262103" y="3627576"/>
                  <a:pt x="0" y="3627790"/>
                </a:cubicBezTo>
                <a:cubicBezTo>
                  <a:pt x="-2585" y="3308743"/>
                  <a:pt x="-734" y="3274128"/>
                  <a:pt x="0" y="2950603"/>
                </a:cubicBezTo>
                <a:cubicBezTo>
                  <a:pt x="734" y="2627078"/>
                  <a:pt x="9901" y="2458487"/>
                  <a:pt x="0" y="2309693"/>
                </a:cubicBezTo>
                <a:cubicBezTo>
                  <a:pt x="-9901" y="2160899"/>
                  <a:pt x="22647" y="1943435"/>
                  <a:pt x="0" y="1632506"/>
                </a:cubicBezTo>
                <a:cubicBezTo>
                  <a:pt x="-22647" y="1321577"/>
                  <a:pt x="20476" y="1250275"/>
                  <a:pt x="0" y="1064152"/>
                </a:cubicBezTo>
                <a:cubicBezTo>
                  <a:pt x="-20476" y="878029"/>
                  <a:pt x="-28878" y="25843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8793274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1C7C37-C845-46D6-86C6-4FEA575E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01539"/>
              </p:ext>
            </p:extLst>
          </p:nvPr>
        </p:nvGraphicFramePr>
        <p:xfrm>
          <a:off x="537112" y="1540043"/>
          <a:ext cx="7825085" cy="33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36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04094-5CC3-4B26-BDD2-702608341E56}"/>
              </a:ext>
            </a:extLst>
          </p:cNvPr>
          <p:cNvSpPr/>
          <p:nvPr/>
        </p:nvSpPr>
        <p:spPr>
          <a:xfrm>
            <a:off x="4584121" y="1584027"/>
            <a:ext cx="3912691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CBBDF-D9C9-4B8A-AFE2-1B3A668EB3AC}"/>
              </a:ext>
            </a:extLst>
          </p:cNvPr>
          <p:cNvSpPr/>
          <p:nvPr/>
        </p:nvSpPr>
        <p:spPr>
          <a:xfrm>
            <a:off x="565838" y="1584027"/>
            <a:ext cx="3912691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6A67D-C1F0-4DCF-90D1-83B45C75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postings continued to grow in Oct, but apprenticeships falling since Aug peak…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2FB04-8048-4BA8-9205-E229B5FE2EEB}"/>
              </a:ext>
            </a:extLst>
          </p:cNvPr>
          <p:cNvSpPr txBox="1"/>
          <p:nvPr/>
        </p:nvSpPr>
        <p:spPr>
          <a:xfrm>
            <a:off x="3522846" y="6304545"/>
            <a:ext cx="523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nn-NO" sz="1000" dirty="0"/>
              <a:t>Labour Insights Data, SWLEP Analysis</a:t>
            </a:r>
            <a:endParaRPr lang="en-GB" sz="1000" dirty="0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843218E3-6F53-48C3-B86B-394E8A38BE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611027"/>
              </p:ext>
            </p:extLst>
          </p:nvPr>
        </p:nvGraphicFramePr>
        <p:xfrm>
          <a:off x="4592638" y="1615547"/>
          <a:ext cx="3856037" cy="428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7B2349D-B76E-46E1-A8D5-92E6D26836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906352"/>
              </p:ext>
            </p:extLst>
          </p:nvPr>
        </p:nvGraphicFramePr>
        <p:xfrm>
          <a:off x="623888" y="1615547"/>
          <a:ext cx="3856037" cy="428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3CFEC3A-B419-41A8-8876-03ADDA9C608D}"/>
              </a:ext>
            </a:extLst>
          </p:cNvPr>
          <p:cNvSpPr txBox="1"/>
          <p:nvPr/>
        </p:nvSpPr>
        <p:spPr>
          <a:xfrm>
            <a:off x="5380163" y="2241280"/>
            <a:ext cx="2406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1" i="1" dirty="0">
                <a:solidFill>
                  <a:srgbClr val="FF0000"/>
                </a:solidFill>
              </a:rPr>
              <a:t>Chancellor announces apprenticeship scheme Aug 20 – Jan 21 (8 Jul)</a:t>
            </a:r>
          </a:p>
        </p:txBody>
      </p:sp>
      <p:cxnSp>
        <p:nvCxnSpPr>
          <p:cNvPr id="21" name="Straight Arrow Connector 13">
            <a:extLst>
              <a:ext uri="{FF2B5EF4-FFF2-40B4-BE49-F238E27FC236}">
                <a16:creationId xmlns:a16="http://schemas.microsoft.com/office/drawing/2014/main" id="{9795A9D9-8957-4834-B0A2-1CBA942972ED}"/>
              </a:ext>
            </a:extLst>
          </p:cNvPr>
          <p:cNvCxnSpPr>
            <a:cxnSpLocks/>
          </p:cNvCxnSpPr>
          <p:nvPr/>
        </p:nvCxnSpPr>
        <p:spPr>
          <a:xfrm rot="5400000">
            <a:off x="6620241" y="3482403"/>
            <a:ext cx="100491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5A8A90-5B8A-446B-BF31-06DA647308E5}"/>
              </a:ext>
            </a:extLst>
          </p:cNvPr>
          <p:cNvSpPr txBox="1"/>
          <p:nvPr/>
        </p:nvSpPr>
        <p:spPr>
          <a:xfrm>
            <a:off x="1364824" y="3923226"/>
            <a:ext cx="2406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1" i="1" dirty="0">
                <a:solidFill>
                  <a:srgbClr val="FF0000"/>
                </a:solidFill>
              </a:rPr>
              <a:t>2</a:t>
            </a:r>
            <a:r>
              <a:rPr lang="en-GB" sz="1200" b="1" i="1" baseline="30000" dirty="0">
                <a:solidFill>
                  <a:srgbClr val="FF0000"/>
                </a:solidFill>
              </a:rPr>
              <a:t>nd</a:t>
            </a:r>
            <a:r>
              <a:rPr lang="en-GB" sz="1200" b="1" i="1" dirty="0">
                <a:solidFill>
                  <a:srgbClr val="FF0000"/>
                </a:solidFill>
              </a:rPr>
              <a:t> lockdown from 5 Nov</a:t>
            </a: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BC9AF43C-AF0B-46C7-93E9-871B176EFB8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50304" y="3510196"/>
            <a:ext cx="865791" cy="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6DC994-1A31-4DD9-80C4-5D355427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However, vacancies for most industries remain depressed…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76856-2097-4309-9EA7-6631CBA18A79}"/>
              </a:ext>
            </a:extLst>
          </p:cNvPr>
          <p:cNvSpPr txBox="1"/>
          <p:nvPr/>
        </p:nvSpPr>
        <p:spPr>
          <a:xfrm>
            <a:off x="6429676" y="3715348"/>
            <a:ext cx="1915427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Broadly in line with national averages, however some indicators suggest that </a:t>
            </a:r>
            <a:r>
              <a:rPr lang="en-GB" sz="1600" b="1" i="1" dirty="0">
                <a:solidFill>
                  <a:schemeClr val="tx2"/>
                </a:solidFill>
              </a:rPr>
              <a:t>Financial &amp; Insurance and Arts, Entertainment &amp; Recreation </a:t>
            </a:r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are more affected in SWLEP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1A321B-CFAF-4E6B-9F12-E4F7F5DBA5D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804036" y="4658628"/>
            <a:ext cx="625640" cy="21088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1FFF1F-1ACE-479D-BB79-244ACC3DACA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871414" y="4869510"/>
            <a:ext cx="558262" cy="53988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15D033-8A5A-4F8A-91F1-2C46F8F616FD}"/>
              </a:ext>
            </a:extLst>
          </p:cNvPr>
          <p:cNvSpPr txBox="1"/>
          <p:nvPr/>
        </p:nvSpPr>
        <p:spPr>
          <a:xfrm>
            <a:off x="6429676" y="2248869"/>
            <a:ext cx="191542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The only sector with a YoY increase in job postings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1F2027-9D5C-4678-9CEF-B4BD60C1E9CA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387390" y="2043099"/>
            <a:ext cx="0" cy="20577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9EA4B-1FF5-4E37-8CAE-CD74B12DFE04}"/>
              </a:ext>
            </a:extLst>
          </p:cNvPr>
          <p:cNvSpPr/>
          <p:nvPr/>
        </p:nvSpPr>
        <p:spPr>
          <a:xfrm>
            <a:off x="0" y="5178392"/>
            <a:ext cx="4687503" cy="129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0EC52-DE76-4E41-B495-C57FE785A0CD}"/>
              </a:ext>
            </a:extLst>
          </p:cNvPr>
          <p:cNvSpPr txBox="1"/>
          <p:nvPr/>
        </p:nvSpPr>
        <p:spPr>
          <a:xfrm>
            <a:off x="163629" y="6306979"/>
            <a:ext cx="523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nn-NO" sz="1000" dirty="0"/>
              <a:t>Labour Insights Data, SWLEP Analysis</a:t>
            </a:r>
            <a:endParaRPr lang="en-GB" sz="1000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5C33873B-28BE-4B39-BBF9-7B53DDE83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03011"/>
              </p:ext>
            </p:extLst>
          </p:nvPr>
        </p:nvGraphicFramePr>
        <p:xfrm>
          <a:off x="231006" y="1408113"/>
          <a:ext cx="8566485" cy="493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61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85BCAC-0B97-433C-8276-4A8576677690}"/>
              </a:ext>
            </a:extLst>
          </p:cNvPr>
          <p:cNvSpPr/>
          <p:nvPr/>
        </p:nvSpPr>
        <p:spPr>
          <a:xfrm>
            <a:off x="0" y="5178392"/>
            <a:ext cx="4687503" cy="129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75EA3-B248-419F-A070-3FE42B7D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for most occupations…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2BC8D4-ADA6-4DA4-810D-FDCA0E3E5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78650"/>
              </p:ext>
            </p:extLst>
          </p:nvPr>
        </p:nvGraphicFramePr>
        <p:xfrm>
          <a:off x="279134" y="1001028"/>
          <a:ext cx="8373978" cy="555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7EB221-E4F0-4BA3-96CC-866A8534059F}"/>
              </a:ext>
            </a:extLst>
          </p:cNvPr>
          <p:cNvSpPr txBox="1"/>
          <p:nvPr/>
        </p:nvSpPr>
        <p:spPr>
          <a:xfrm>
            <a:off x="163629" y="6306979"/>
            <a:ext cx="523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nn-NO" sz="1000" dirty="0"/>
              <a:t>Labour Insights Data, SWLEP Analysis</a:t>
            </a:r>
            <a:endParaRPr lang="en-GB" sz="1000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3431C800-FE35-4F07-9BCD-13F0761EF432}"/>
              </a:ext>
            </a:extLst>
          </p:cNvPr>
          <p:cNvSpPr/>
          <p:nvPr/>
        </p:nvSpPr>
        <p:spPr>
          <a:xfrm>
            <a:off x="419451" y="5804034"/>
            <a:ext cx="8271512" cy="375684"/>
          </a:xfrm>
          <a:custGeom>
            <a:avLst/>
            <a:gdLst>
              <a:gd name="connsiteX0" fmla="*/ 0 w 8271512"/>
              <a:gd name="connsiteY0" fmla="*/ 0 h 837398"/>
              <a:gd name="connsiteX1" fmla="*/ 772008 w 8271512"/>
              <a:gd name="connsiteY1" fmla="*/ 0 h 837398"/>
              <a:gd name="connsiteX2" fmla="*/ 1461300 w 8271512"/>
              <a:gd name="connsiteY2" fmla="*/ 0 h 837398"/>
              <a:gd name="connsiteX3" fmla="*/ 2150593 w 8271512"/>
              <a:gd name="connsiteY3" fmla="*/ 0 h 837398"/>
              <a:gd name="connsiteX4" fmla="*/ 2591740 w 8271512"/>
              <a:gd name="connsiteY4" fmla="*/ 0 h 837398"/>
              <a:gd name="connsiteX5" fmla="*/ 3281033 w 8271512"/>
              <a:gd name="connsiteY5" fmla="*/ 0 h 837398"/>
              <a:gd name="connsiteX6" fmla="*/ 4053041 w 8271512"/>
              <a:gd name="connsiteY6" fmla="*/ 0 h 837398"/>
              <a:gd name="connsiteX7" fmla="*/ 4742334 w 8271512"/>
              <a:gd name="connsiteY7" fmla="*/ 0 h 837398"/>
              <a:gd name="connsiteX8" fmla="*/ 5597056 w 8271512"/>
              <a:gd name="connsiteY8" fmla="*/ 0 h 837398"/>
              <a:gd name="connsiteX9" fmla="*/ 6286349 w 8271512"/>
              <a:gd name="connsiteY9" fmla="*/ 0 h 837398"/>
              <a:gd name="connsiteX10" fmla="*/ 6892927 w 8271512"/>
              <a:gd name="connsiteY10" fmla="*/ 0 h 837398"/>
              <a:gd name="connsiteX11" fmla="*/ 7416789 w 8271512"/>
              <a:gd name="connsiteY11" fmla="*/ 0 h 837398"/>
              <a:gd name="connsiteX12" fmla="*/ 8271512 w 8271512"/>
              <a:gd name="connsiteY12" fmla="*/ 0 h 837398"/>
              <a:gd name="connsiteX13" fmla="*/ 8271512 w 8271512"/>
              <a:gd name="connsiteY13" fmla="*/ 401951 h 837398"/>
              <a:gd name="connsiteX14" fmla="*/ 8271512 w 8271512"/>
              <a:gd name="connsiteY14" fmla="*/ 837398 h 837398"/>
              <a:gd name="connsiteX15" fmla="*/ 7582219 w 8271512"/>
              <a:gd name="connsiteY15" fmla="*/ 837398 h 837398"/>
              <a:gd name="connsiteX16" fmla="*/ 6727496 w 8271512"/>
              <a:gd name="connsiteY16" fmla="*/ 837398 h 837398"/>
              <a:gd name="connsiteX17" fmla="*/ 6203634 w 8271512"/>
              <a:gd name="connsiteY17" fmla="*/ 837398 h 837398"/>
              <a:gd name="connsiteX18" fmla="*/ 5514341 w 8271512"/>
              <a:gd name="connsiteY18" fmla="*/ 837398 h 837398"/>
              <a:gd name="connsiteX19" fmla="*/ 4990479 w 8271512"/>
              <a:gd name="connsiteY19" fmla="*/ 837398 h 837398"/>
              <a:gd name="connsiteX20" fmla="*/ 4549332 w 8271512"/>
              <a:gd name="connsiteY20" fmla="*/ 837398 h 837398"/>
              <a:gd name="connsiteX21" fmla="*/ 4025469 w 8271512"/>
              <a:gd name="connsiteY21" fmla="*/ 837398 h 837398"/>
              <a:gd name="connsiteX22" fmla="*/ 3501607 w 8271512"/>
              <a:gd name="connsiteY22" fmla="*/ 837398 h 837398"/>
              <a:gd name="connsiteX23" fmla="*/ 3060459 w 8271512"/>
              <a:gd name="connsiteY23" fmla="*/ 837398 h 837398"/>
              <a:gd name="connsiteX24" fmla="*/ 2536597 w 8271512"/>
              <a:gd name="connsiteY24" fmla="*/ 837398 h 837398"/>
              <a:gd name="connsiteX25" fmla="*/ 2095450 w 8271512"/>
              <a:gd name="connsiteY25" fmla="*/ 837398 h 837398"/>
              <a:gd name="connsiteX26" fmla="*/ 1654302 w 8271512"/>
              <a:gd name="connsiteY26" fmla="*/ 837398 h 837398"/>
              <a:gd name="connsiteX27" fmla="*/ 1213155 w 8271512"/>
              <a:gd name="connsiteY27" fmla="*/ 837398 h 837398"/>
              <a:gd name="connsiteX28" fmla="*/ 689293 w 8271512"/>
              <a:gd name="connsiteY28" fmla="*/ 837398 h 837398"/>
              <a:gd name="connsiteX29" fmla="*/ 0 w 8271512"/>
              <a:gd name="connsiteY29" fmla="*/ 837398 h 837398"/>
              <a:gd name="connsiteX30" fmla="*/ 0 w 8271512"/>
              <a:gd name="connsiteY30" fmla="*/ 410325 h 837398"/>
              <a:gd name="connsiteX31" fmla="*/ 0 w 8271512"/>
              <a:gd name="connsiteY31" fmla="*/ 0 h 8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71512" h="837398" extrusionOk="0">
                <a:moveTo>
                  <a:pt x="0" y="0"/>
                </a:moveTo>
                <a:cubicBezTo>
                  <a:pt x="240738" y="-5194"/>
                  <a:pt x="420623" y="30226"/>
                  <a:pt x="772008" y="0"/>
                </a:cubicBezTo>
                <a:cubicBezTo>
                  <a:pt x="1123393" y="-30226"/>
                  <a:pt x="1119130" y="-28723"/>
                  <a:pt x="1461300" y="0"/>
                </a:cubicBezTo>
                <a:cubicBezTo>
                  <a:pt x="1803470" y="28723"/>
                  <a:pt x="1890978" y="-15602"/>
                  <a:pt x="2150593" y="0"/>
                </a:cubicBezTo>
                <a:cubicBezTo>
                  <a:pt x="2410208" y="15602"/>
                  <a:pt x="2377179" y="-13156"/>
                  <a:pt x="2591740" y="0"/>
                </a:cubicBezTo>
                <a:cubicBezTo>
                  <a:pt x="2806301" y="13156"/>
                  <a:pt x="2998497" y="-19443"/>
                  <a:pt x="3281033" y="0"/>
                </a:cubicBezTo>
                <a:cubicBezTo>
                  <a:pt x="3563569" y="19443"/>
                  <a:pt x="3777052" y="37320"/>
                  <a:pt x="4053041" y="0"/>
                </a:cubicBezTo>
                <a:cubicBezTo>
                  <a:pt x="4329030" y="-37320"/>
                  <a:pt x="4462065" y="-10494"/>
                  <a:pt x="4742334" y="0"/>
                </a:cubicBezTo>
                <a:cubicBezTo>
                  <a:pt x="5022603" y="10494"/>
                  <a:pt x="5226110" y="12394"/>
                  <a:pt x="5597056" y="0"/>
                </a:cubicBezTo>
                <a:cubicBezTo>
                  <a:pt x="5968002" y="-12394"/>
                  <a:pt x="6036624" y="-3911"/>
                  <a:pt x="6286349" y="0"/>
                </a:cubicBezTo>
                <a:cubicBezTo>
                  <a:pt x="6536074" y="3911"/>
                  <a:pt x="6679071" y="-5159"/>
                  <a:pt x="6892927" y="0"/>
                </a:cubicBezTo>
                <a:cubicBezTo>
                  <a:pt x="7106783" y="5159"/>
                  <a:pt x="7225478" y="-10446"/>
                  <a:pt x="7416789" y="0"/>
                </a:cubicBezTo>
                <a:cubicBezTo>
                  <a:pt x="7608100" y="10446"/>
                  <a:pt x="7963780" y="-1550"/>
                  <a:pt x="8271512" y="0"/>
                </a:cubicBezTo>
                <a:cubicBezTo>
                  <a:pt x="8263146" y="160319"/>
                  <a:pt x="8283701" y="212644"/>
                  <a:pt x="8271512" y="401951"/>
                </a:cubicBezTo>
                <a:cubicBezTo>
                  <a:pt x="8259323" y="591258"/>
                  <a:pt x="8284489" y="702420"/>
                  <a:pt x="8271512" y="837398"/>
                </a:cubicBezTo>
                <a:cubicBezTo>
                  <a:pt x="8059341" y="856469"/>
                  <a:pt x="7899524" y="822025"/>
                  <a:pt x="7582219" y="837398"/>
                </a:cubicBezTo>
                <a:cubicBezTo>
                  <a:pt x="7264914" y="852771"/>
                  <a:pt x="7131018" y="823769"/>
                  <a:pt x="6727496" y="837398"/>
                </a:cubicBezTo>
                <a:cubicBezTo>
                  <a:pt x="6323974" y="851027"/>
                  <a:pt x="6434675" y="854178"/>
                  <a:pt x="6203634" y="837398"/>
                </a:cubicBezTo>
                <a:cubicBezTo>
                  <a:pt x="5972593" y="820618"/>
                  <a:pt x="5670784" y="820684"/>
                  <a:pt x="5514341" y="837398"/>
                </a:cubicBezTo>
                <a:cubicBezTo>
                  <a:pt x="5357898" y="854112"/>
                  <a:pt x="5196758" y="852727"/>
                  <a:pt x="4990479" y="837398"/>
                </a:cubicBezTo>
                <a:cubicBezTo>
                  <a:pt x="4784200" y="822069"/>
                  <a:pt x="4709647" y="849193"/>
                  <a:pt x="4549332" y="837398"/>
                </a:cubicBezTo>
                <a:cubicBezTo>
                  <a:pt x="4389017" y="825603"/>
                  <a:pt x="4277727" y="862904"/>
                  <a:pt x="4025469" y="837398"/>
                </a:cubicBezTo>
                <a:cubicBezTo>
                  <a:pt x="3773211" y="811892"/>
                  <a:pt x="3656621" y="841517"/>
                  <a:pt x="3501607" y="837398"/>
                </a:cubicBezTo>
                <a:cubicBezTo>
                  <a:pt x="3346593" y="833279"/>
                  <a:pt x="3251763" y="842095"/>
                  <a:pt x="3060459" y="837398"/>
                </a:cubicBezTo>
                <a:cubicBezTo>
                  <a:pt x="2869155" y="832701"/>
                  <a:pt x="2713055" y="816616"/>
                  <a:pt x="2536597" y="837398"/>
                </a:cubicBezTo>
                <a:cubicBezTo>
                  <a:pt x="2360139" y="858180"/>
                  <a:pt x="2212561" y="843840"/>
                  <a:pt x="2095450" y="837398"/>
                </a:cubicBezTo>
                <a:cubicBezTo>
                  <a:pt x="1978339" y="830956"/>
                  <a:pt x="1780249" y="826935"/>
                  <a:pt x="1654302" y="837398"/>
                </a:cubicBezTo>
                <a:cubicBezTo>
                  <a:pt x="1528355" y="847861"/>
                  <a:pt x="1331001" y="817097"/>
                  <a:pt x="1213155" y="837398"/>
                </a:cubicBezTo>
                <a:cubicBezTo>
                  <a:pt x="1095309" y="857699"/>
                  <a:pt x="867179" y="824218"/>
                  <a:pt x="689293" y="837398"/>
                </a:cubicBezTo>
                <a:cubicBezTo>
                  <a:pt x="511407" y="850578"/>
                  <a:pt x="304439" y="826756"/>
                  <a:pt x="0" y="837398"/>
                </a:cubicBezTo>
                <a:cubicBezTo>
                  <a:pt x="-17116" y="642766"/>
                  <a:pt x="-6779" y="567627"/>
                  <a:pt x="0" y="410325"/>
                </a:cubicBezTo>
                <a:cubicBezTo>
                  <a:pt x="6779" y="253023"/>
                  <a:pt x="-11115" y="9189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E1DD5-F158-48DE-9C02-DA1DC0238503}"/>
              </a:ext>
            </a:extLst>
          </p:cNvPr>
          <p:cNvSpPr txBox="1"/>
          <p:nvPr/>
        </p:nvSpPr>
        <p:spPr>
          <a:xfrm>
            <a:off x="7180444" y="4645557"/>
            <a:ext cx="142238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The only 2 occupations with an actual increase in job postings  </a:t>
            </a:r>
          </a:p>
        </p:txBody>
      </p:sp>
    </p:spTree>
    <p:extLst>
      <p:ext uri="{BB962C8B-B14F-4D97-AF65-F5344CB8AC3E}">
        <p14:creationId xmlns:p14="http://schemas.microsoft.com/office/powerpoint/2010/main" val="372462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350681D-307F-41B9-9893-03C91B31E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01944"/>
              </p:ext>
            </p:extLst>
          </p:nvPr>
        </p:nvGraphicFramePr>
        <p:xfrm>
          <a:off x="313574" y="1087654"/>
          <a:ext cx="8135101" cy="539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8AB85F4-4353-4A6A-A055-AF45748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…across most locations…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974E9A0F-4F98-4DFA-8002-74A066C386B1}"/>
              </a:ext>
            </a:extLst>
          </p:cNvPr>
          <p:cNvSpPr/>
          <p:nvPr/>
        </p:nvSpPr>
        <p:spPr>
          <a:xfrm>
            <a:off x="246520" y="5023588"/>
            <a:ext cx="8271512" cy="1058718"/>
          </a:xfrm>
          <a:custGeom>
            <a:avLst/>
            <a:gdLst>
              <a:gd name="connsiteX0" fmla="*/ 0 w 8271512"/>
              <a:gd name="connsiteY0" fmla="*/ 0 h 837398"/>
              <a:gd name="connsiteX1" fmla="*/ 772008 w 8271512"/>
              <a:gd name="connsiteY1" fmla="*/ 0 h 837398"/>
              <a:gd name="connsiteX2" fmla="*/ 1461300 w 8271512"/>
              <a:gd name="connsiteY2" fmla="*/ 0 h 837398"/>
              <a:gd name="connsiteX3" fmla="*/ 2150593 w 8271512"/>
              <a:gd name="connsiteY3" fmla="*/ 0 h 837398"/>
              <a:gd name="connsiteX4" fmla="*/ 2591740 w 8271512"/>
              <a:gd name="connsiteY4" fmla="*/ 0 h 837398"/>
              <a:gd name="connsiteX5" fmla="*/ 3281033 w 8271512"/>
              <a:gd name="connsiteY5" fmla="*/ 0 h 837398"/>
              <a:gd name="connsiteX6" fmla="*/ 4053041 w 8271512"/>
              <a:gd name="connsiteY6" fmla="*/ 0 h 837398"/>
              <a:gd name="connsiteX7" fmla="*/ 4742334 w 8271512"/>
              <a:gd name="connsiteY7" fmla="*/ 0 h 837398"/>
              <a:gd name="connsiteX8" fmla="*/ 5597056 w 8271512"/>
              <a:gd name="connsiteY8" fmla="*/ 0 h 837398"/>
              <a:gd name="connsiteX9" fmla="*/ 6286349 w 8271512"/>
              <a:gd name="connsiteY9" fmla="*/ 0 h 837398"/>
              <a:gd name="connsiteX10" fmla="*/ 6892927 w 8271512"/>
              <a:gd name="connsiteY10" fmla="*/ 0 h 837398"/>
              <a:gd name="connsiteX11" fmla="*/ 7416789 w 8271512"/>
              <a:gd name="connsiteY11" fmla="*/ 0 h 837398"/>
              <a:gd name="connsiteX12" fmla="*/ 8271512 w 8271512"/>
              <a:gd name="connsiteY12" fmla="*/ 0 h 837398"/>
              <a:gd name="connsiteX13" fmla="*/ 8271512 w 8271512"/>
              <a:gd name="connsiteY13" fmla="*/ 401951 h 837398"/>
              <a:gd name="connsiteX14" fmla="*/ 8271512 w 8271512"/>
              <a:gd name="connsiteY14" fmla="*/ 837398 h 837398"/>
              <a:gd name="connsiteX15" fmla="*/ 7582219 w 8271512"/>
              <a:gd name="connsiteY15" fmla="*/ 837398 h 837398"/>
              <a:gd name="connsiteX16" fmla="*/ 6727496 w 8271512"/>
              <a:gd name="connsiteY16" fmla="*/ 837398 h 837398"/>
              <a:gd name="connsiteX17" fmla="*/ 6203634 w 8271512"/>
              <a:gd name="connsiteY17" fmla="*/ 837398 h 837398"/>
              <a:gd name="connsiteX18" fmla="*/ 5514341 w 8271512"/>
              <a:gd name="connsiteY18" fmla="*/ 837398 h 837398"/>
              <a:gd name="connsiteX19" fmla="*/ 4990479 w 8271512"/>
              <a:gd name="connsiteY19" fmla="*/ 837398 h 837398"/>
              <a:gd name="connsiteX20" fmla="*/ 4549332 w 8271512"/>
              <a:gd name="connsiteY20" fmla="*/ 837398 h 837398"/>
              <a:gd name="connsiteX21" fmla="*/ 4025469 w 8271512"/>
              <a:gd name="connsiteY21" fmla="*/ 837398 h 837398"/>
              <a:gd name="connsiteX22" fmla="*/ 3501607 w 8271512"/>
              <a:gd name="connsiteY22" fmla="*/ 837398 h 837398"/>
              <a:gd name="connsiteX23" fmla="*/ 3060459 w 8271512"/>
              <a:gd name="connsiteY23" fmla="*/ 837398 h 837398"/>
              <a:gd name="connsiteX24" fmla="*/ 2536597 w 8271512"/>
              <a:gd name="connsiteY24" fmla="*/ 837398 h 837398"/>
              <a:gd name="connsiteX25" fmla="*/ 2095450 w 8271512"/>
              <a:gd name="connsiteY25" fmla="*/ 837398 h 837398"/>
              <a:gd name="connsiteX26" fmla="*/ 1654302 w 8271512"/>
              <a:gd name="connsiteY26" fmla="*/ 837398 h 837398"/>
              <a:gd name="connsiteX27" fmla="*/ 1213155 w 8271512"/>
              <a:gd name="connsiteY27" fmla="*/ 837398 h 837398"/>
              <a:gd name="connsiteX28" fmla="*/ 689293 w 8271512"/>
              <a:gd name="connsiteY28" fmla="*/ 837398 h 837398"/>
              <a:gd name="connsiteX29" fmla="*/ 0 w 8271512"/>
              <a:gd name="connsiteY29" fmla="*/ 837398 h 837398"/>
              <a:gd name="connsiteX30" fmla="*/ 0 w 8271512"/>
              <a:gd name="connsiteY30" fmla="*/ 410325 h 837398"/>
              <a:gd name="connsiteX31" fmla="*/ 0 w 8271512"/>
              <a:gd name="connsiteY31" fmla="*/ 0 h 8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71512" h="837398" extrusionOk="0">
                <a:moveTo>
                  <a:pt x="0" y="0"/>
                </a:moveTo>
                <a:cubicBezTo>
                  <a:pt x="240738" y="-5194"/>
                  <a:pt x="420623" y="30226"/>
                  <a:pt x="772008" y="0"/>
                </a:cubicBezTo>
                <a:cubicBezTo>
                  <a:pt x="1123393" y="-30226"/>
                  <a:pt x="1119130" y="-28723"/>
                  <a:pt x="1461300" y="0"/>
                </a:cubicBezTo>
                <a:cubicBezTo>
                  <a:pt x="1803470" y="28723"/>
                  <a:pt x="1890978" y="-15602"/>
                  <a:pt x="2150593" y="0"/>
                </a:cubicBezTo>
                <a:cubicBezTo>
                  <a:pt x="2410208" y="15602"/>
                  <a:pt x="2377179" y="-13156"/>
                  <a:pt x="2591740" y="0"/>
                </a:cubicBezTo>
                <a:cubicBezTo>
                  <a:pt x="2806301" y="13156"/>
                  <a:pt x="2998497" y="-19443"/>
                  <a:pt x="3281033" y="0"/>
                </a:cubicBezTo>
                <a:cubicBezTo>
                  <a:pt x="3563569" y="19443"/>
                  <a:pt x="3777052" y="37320"/>
                  <a:pt x="4053041" y="0"/>
                </a:cubicBezTo>
                <a:cubicBezTo>
                  <a:pt x="4329030" y="-37320"/>
                  <a:pt x="4462065" y="-10494"/>
                  <a:pt x="4742334" y="0"/>
                </a:cubicBezTo>
                <a:cubicBezTo>
                  <a:pt x="5022603" y="10494"/>
                  <a:pt x="5226110" y="12394"/>
                  <a:pt x="5597056" y="0"/>
                </a:cubicBezTo>
                <a:cubicBezTo>
                  <a:pt x="5968002" y="-12394"/>
                  <a:pt x="6036624" y="-3911"/>
                  <a:pt x="6286349" y="0"/>
                </a:cubicBezTo>
                <a:cubicBezTo>
                  <a:pt x="6536074" y="3911"/>
                  <a:pt x="6679071" y="-5159"/>
                  <a:pt x="6892927" y="0"/>
                </a:cubicBezTo>
                <a:cubicBezTo>
                  <a:pt x="7106783" y="5159"/>
                  <a:pt x="7225478" y="-10446"/>
                  <a:pt x="7416789" y="0"/>
                </a:cubicBezTo>
                <a:cubicBezTo>
                  <a:pt x="7608100" y="10446"/>
                  <a:pt x="7963780" y="-1550"/>
                  <a:pt x="8271512" y="0"/>
                </a:cubicBezTo>
                <a:cubicBezTo>
                  <a:pt x="8263146" y="160319"/>
                  <a:pt x="8283701" y="212644"/>
                  <a:pt x="8271512" y="401951"/>
                </a:cubicBezTo>
                <a:cubicBezTo>
                  <a:pt x="8259323" y="591258"/>
                  <a:pt x="8284489" y="702420"/>
                  <a:pt x="8271512" y="837398"/>
                </a:cubicBezTo>
                <a:cubicBezTo>
                  <a:pt x="8059341" y="856469"/>
                  <a:pt x="7899524" y="822025"/>
                  <a:pt x="7582219" y="837398"/>
                </a:cubicBezTo>
                <a:cubicBezTo>
                  <a:pt x="7264914" y="852771"/>
                  <a:pt x="7131018" y="823769"/>
                  <a:pt x="6727496" y="837398"/>
                </a:cubicBezTo>
                <a:cubicBezTo>
                  <a:pt x="6323974" y="851027"/>
                  <a:pt x="6434675" y="854178"/>
                  <a:pt x="6203634" y="837398"/>
                </a:cubicBezTo>
                <a:cubicBezTo>
                  <a:pt x="5972593" y="820618"/>
                  <a:pt x="5670784" y="820684"/>
                  <a:pt x="5514341" y="837398"/>
                </a:cubicBezTo>
                <a:cubicBezTo>
                  <a:pt x="5357898" y="854112"/>
                  <a:pt x="5196758" y="852727"/>
                  <a:pt x="4990479" y="837398"/>
                </a:cubicBezTo>
                <a:cubicBezTo>
                  <a:pt x="4784200" y="822069"/>
                  <a:pt x="4709647" y="849193"/>
                  <a:pt x="4549332" y="837398"/>
                </a:cubicBezTo>
                <a:cubicBezTo>
                  <a:pt x="4389017" y="825603"/>
                  <a:pt x="4277727" y="862904"/>
                  <a:pt x="4025469" y="837398"/>
                </a:cubicBezTo>
                <a:cubicBezTo>
                  <a:pt x="3773211" y="811892"/>
                  <a:pt x="3656621" y="841517"/>
                  <a:pt x="3501607" y="837398"/>
                </a:cubicBezTo>
                <a:cubicBezTo>
                  <a:pt x="3346593" y="833279"/>
                  <a:pt x="3251763" y="842095"/>
                  <a:pt x="3060459" y="837398"/>
                </a:cubicBezTo>
                <a:cubicBezTo>
                  <a:pt x="2869155" y="832701"/>
                  <a:pt x="2713055" y="816616"/>
                  <a:pt x="2536597" y="837398"/>
                </a:cubicBezTo>
                <a:cubicBezTo>
                  <a:pt x="2360139" y="858180"/>
                  <a:pt x="2212561" y="843840"/>
                  <a:pt x="2095450" y="837398"/>
                </a:cubicBezTo>
                <a:cubicBezTo>
                  <a:pt x="1978339" y="830956"/>
                  <a:pt x="1780249" y="826935"/>
                  <a:pt x="1654302" y="837398"/>
                </a:cubicBezTo>
                <a:cubicBezTo>
                  <a:pt x="1528355" y="847861"/>
                  <a:pt x="1331001" y="817097"/>
                  <a:pt x="1213155" y="837398"/>
                </a:cubicBezTo>
                <a:cubicBezTo>
                  <a:pt x="1095309" y="857699"/>
                  <a:pt x="867179" y="824218"/>
                  <a:pt x="689293" y="837398"/>
                </a:cubicBezTo>
                <a:cubicBezTo>
                  <a:pt x="511407" y="850578"/>
                  <a:pt x="304439" y="826756"/>
                  <a:pt x="0" y="837398"/>
                </a:cubicBezTo>
                <a:cubicBezTo>
                  <a:pt x="-17116" y="642766"/>
                  <a:pt x="-6779" y="567627"/>
                  <a:pt x="0" y="410325"/>
                </a:cubicBezTo>
                <a:cubicBezTo>
                  <a:pt x="6779" y="253023"/>
                  <a:pt x="-11115" y="9189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0D733-5425-4765-B4D4-64E32D6AC401}"/>
              </a:ext>
            </a:extLst>
          </p:cNvPr>
          <p:cNvSpPr txBox="1"/>
          <p:nvPr/>
        </p:nvSpPr>
        <p:spPr>
          <a:xfrm>
            <a:off x="4189770" y="4578816"/>
            <a:ext cx="191542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Only 5 towns have seen an actual increase in job postings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E6853-5E82-46B6-8DBF-3C4D5811CA5A}"/>
              </a:ext>
            </a:extLst>
          </p:cNvPr>
          <p:cNvSpPr txBox="1"/>
          <p:nvPr/>
        </p:nvSpPr>
        <p:spPr>
          <a:xfrm>
            <a:off x="163629" y="6306979"/>
            <a:ext cx="523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nn-NO" sz="1000" dirty="0"/>
              <a:t>Labour Insights Data, SWLEP Analysis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5994134"/>
      </p:ext>
    </p:extLst>
  </p:cSld>
  <p:clrMapOvr>
    <a:masterClrMapping/>
  </p:clrMapOvr>
</p:sld>
</file>

<file path=ppt/theme/theme1.xml><?xml version="1.0" encoding="utf-8"?>
<a:theme xmlns:a="http://schemas.openxmlformats.org/drawingml/2006/main" name="SWLEP Powerpoint Template without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7961DF8CAB04089F2FA6F2A986640" ma:contentTypeVersion="12" ma:contentTypeDescription="Create a new document." ma:contentTypeScope="" ma:versionID="22210d00f3a45542f816a531a4ede92c">
  <xsd:schema xmlns:xsd="http://www.w3.org/2001/XMLSchema" xmlns:xs="http://www.w3.org/2001/XMLSchema" xmlns:p="http://schemas.microsoft.com/office/2006/metadata/properties" xmlns:ns2="a71e714d-19b9-4872-976b-99ddc3257641" xmlns:ns3="96891ed2-51bb-40de-a51a-2b8ff79cf164" targetNamespace="http://schemas.microsoft.com/office/2006/metadata/properties" ma:root="true" ma:fieldsID="ccf20d96c56dc40ef87951543bdddd40" ns2:_="" ns3:_="">
    <xsd:import namespace="a71e714d-19b9-4872-976b-99ddc3257641"/>
    <xsd:import namespace="96891ed2-51bb-40de-a51a-2b8ff79cf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e714d-19b9-4872-976b-99ddc3257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1ed2-51bb-40de-a51a-2b8ff79cf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825F3-D976-40EC-AE18-FEADAB499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e714d-19b9-4872-976b-99ddc3257641"/>
    <ds:schemaRef ds:uri="96891ed2-51bb-40de-a51a-2b8ff79cf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A8B021-AD41-4D62-9FB2-FBA9870EFA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560D4-B791-42E4-AB13-C0DA37FD03D1}">
  <ds:schemaRefs>
    <ds:schemaRef ds:uri="http://purl.org/dc/terms/"/>
    <ds:schemaRef ds:uri="http://purl.org/dc/elements/1.1/"/>
    <ds:schemaRef ds:uri="http://schemas.microsoft.com/office/infopath/2007/PartnerControls"/>
    <ds:schemaRef ds:uri="a71e714d-19b9-4872-976b-99ddc3257641"/>
    <ds:schemaRef ds:uri="http://purl.org/dc/dcmitype/"/>
    <ds:schemaRef ds:uri="http://schemas.microsoft.com/office/2006/documentManagement/types"/>
    <ds:schemaRef ds:uri="96891ed2-51bb-40de-a51a-2b8ff79cf16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747</Words>
  <Application>Microsoft Office PowerPoint</Application>
  <PresentationFormat>Custom</PresentationFormat>
  <Paragraphs>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SWLEP Powerpoint Template without logos</vt:lpstr>
      <vt:lpstr>Labour Market Intelligence</vt:lpstr>
      <vt:lpstr>Contents</vt:lpstr>
      <vt:lpstr>Intelligence reports are an important part of the Swindon and Wiltshire Skills Plan</vt:lpstr>
      <vt:lpstr>Intelligence reports piece together and corroborate information from several datasets </vt:lpstr>
      <vt:lpstr>Contents</vt:lpstr>
      <vt:lpstr>Job postings continued to grow in Oct, but apprenticeships falling since Aug peak…</vt:lpstr>
      <vt:lpstr>However, vacancies for most industries remain depressed… </vt:lpstr>
      <vt:lpstr>…and for most occupations…</vt:lpstr>
      <vt:lpstr>…across most locations…</vt:lpstr>
      <vt:lpstr>…and SWLEP still has more 18-24-year-old claimants than England overall</vt:lpstr>
      <vt:lpstr>Number of furloughed continued to decline through August</vt:lpstr>
      <vt:lpstr>How can we use / have been using this information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Intelligence - July &amp; August 2020</dc:title>
  <dc:creator>Dragana Houston</dc:creator>
  <cp:lastModifiedBy>Dragana Houston</cp:lastModifiedBy>
  <cp:revision>23</cp:revision>
  <dcterms:created xsi:type="dcterms:W3CDTF">2020-09-14T12:53:36Z</dcterms:created>
  <dcterms:modified xsi:type="dcterms:W3CDTF">2020-11-09T18:33:42Z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0x01010085A7961DF8CAB04089F2FA6F2A986640</vt:lpwstr>
  </property>
</Properties>
</file>